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 id="2147484794" r:id="rId6"/>
  </p:sldMasterIdLst>
  <p:notesMasterIdLst>
    <p:notesMasterId r:id="rId120"/>
  </p:notesMasterIdLst>
  <p:handoutMasterIdLst>
    <p:handoutMasterId r:id="rId121"/>
  </p:handoutMasterIdLst>
  <p:sldIdLst>
    <p:sldId id="794" r:id="rId7"/>
    <p:sldId id="941" r:id="rId8"/>
    <p:sldId id="942" r:id="rId9"/>
    <p:sldId id="901" r:id="rId10"/>
    <p:sldId id="945" r:id="rId11"/>
    <p:sldId id="797" r:id="rId12"/>
    <p:sldId id="943" r:id="rId13"/>
    <p:sldId id="800" r:id="rId14"/>
    <p:sldId id="944" r:id="rId15"/>
    <p:sldId id="801" r:id="rId16"/>
    <p:sldId id="264" r:id="rId17"/>
    <p:sldId id="266" r:id="rId18"/>
    <p:sldId id="267" r:id="rId19"/>
    <p:sldId id="268" r:id="rId20"/>
    <p:sldId id="270" r:id="rId21"/>
    <p:sldId id="269" r:id="rId22"/>
    <p:sldId id="946" r:id="rId23"/>
    <p:sldId id="275" r:id="rId24"/>
    <p:sldId id="276" r:id="rId25"/>
    <p:sldId id="947" r:id="rId26"/>
    <p:sldId id="273" r:id="rId27"/>
    <p:sldId id="1006" r:id="rId28"/>
    <p:sldId id="271" r:id="rId29"/>
    <p:sldId id="277" r:id="rId30"/>
    <p:sldId id="274" r:id="rId31"/>
    <p:sldId id="802" r:id="rId32"/>
    <p:sldId id="279" r:id="rId33"/>
    <p:sldId id="285" r:id="rId34"/>
    <p:sldId id="896" r:id="rId35"/>
    <p:sldId id="287" r:id="rId36"/>
    <p:sldId id="288" r:id="rId37"/>
    <p:sldId id="948" r:id="rId38"/>
    <p:sldId id="949" r:id="rId39"/>
    <p:sldId id="950" r:id="rId40"/>
    <p:sldId id="292" r:id="rId41"/>
    <p:sldId id="293" r:id="rId42"/>
    <p:sldId id="951" r:id="rId43"/>
    <p:sldId id="294" r:id="rId44"/>
    <p:sldId id="289" r:id="rId45"/>
    <p:sldId id="290" r:id="rId46"/>
    <p:sldId id="291" r:id="rId47"/>
    <p:sldId id="302" r:id="rId48"/>
    <p:sldId id="303" r:id="rId49"/>
    <p:sldId id="804" r:id="rId50"/>
    <p:sldId id="306" r:id="rId51"/>
    <p:sldId id="307" r:id="rId52"/>
    <p:sldId id="805" r:id="rId53"/>
    <p:sldId id="310" r:id="rId54"/>
    <p:sldId id="311" r:id="rId55"/>
    <p:sldId id="955" r:id="rId56"/>
    <p:sldId id="312" r:id="rId57"/>
    <p:sldId id="956" r:id="rId58"/>
    <p:sldId id="953" r:id="rId59"/>
    <p:sldId id="952" r:id="rId60"/>
    <p:sldId id="954" r:id="rId61"/>
    <p:sldId id="960" r:id="rId62"/>
    <p:sldId id="961" r:id="rId63"/>
    <p:sldId id="962" r:id="rId64"/>
    <p:sldId id="963" r:id="rId65"/>
    <p:sldId id="806" r:id="rId66"/>
    <p:sldId id="807" r:id="rId67"/>
    <p:sldId id="966" r:id="rId68"/>
    <p:sldId id="967" r:id="rId69"/>
    <p:sldId id="968" r:id="rId70"/>
    <p:sldId id="970" r:id="rId71"/>
    <p:sldId id="972" r:id="rId72"/>
    <p:sldId id="971" r:id="rId73"/>
    <p:sldId id="973" r:id="rId74"/>
    <p:sldId id="974" r:id="rId75"/>
    <p:sldId id="975" r:id="rId76"/>
    <p:sldId id="977" r:id="rId77"/>
    <p:sldId id="979" r:id="rId78"/>
    <p:sldId id="981" r:id="rId79"/>
    <p:sldId id="986" r:id="rId80"/>
    <p:sldId id="987" r:id="rId81"/>
    <p:sldId id="988" r:id="rId82"/>
    <p:sldId id="992" r:id="rId83"/>
    <p:sldId id="994" r:id="rId84"/>
    <p:sldId id="995" r:id="rId85"/>
    <p:sldId id="996" r:id="rId86"/>
    <p:sldId id="997" r:id="rId87"/>
    <p:sldId id="998" r:id="rId88"/>
    <p:sldId id="999" r:id="rId89"/>
    <p:sldId id="1000" r:id="rId90"/>
    <p:sldId id="1001" r:id="rId91"/>
    <p:sldId id="1002" r:id="rId92"/>
    <p:sldId id="1003" r:id="rId93"/>
    <p:sldId id="1004" r:id="rId94"/>
    <p:sldId id="1005" r:id="rId95"/>
    <p:sldId id="861" r:id="rId96"/>
    <p:sldId id="862" r:id="rId97"/>
    <p:sldId id="669" r:id="rId98"/>
    <p:sldId id="957" r:id="rId99"/>
    <p:sldId id="670" r:id="rId100"/>
    <p:sldId id="671" r:id="rId101"/>
    <p:sldId id="673" r:id="rId102"/>
    <p:sldId id="672" r:id="rId103"/>
    <p:sldId id="863" r:id="rId104"/>
    <p:sldId id="675" r:id="rId105"/>
    <p:sldId id="676" r:id="rId106"/>
    <p:sldId id="677" r:id="rId107"/>
    <p:sldId id="959" r:id="rId108"/>
    <p:sldId id="964" r:id="rId109"/>
    <p:sldId id="965" r:id="rId110"/>
    <p:sldId id="867" r:id="rId111"/>
    <p:sldId id="978" r:id="rId112"/>
    <p:sldId id="982" r:id="rId113"/>
    <p:sldId id="983" r:id="rId114"/>
    <p:sldId id="984" r:id="rId115"/>
    <p:sldId id="985" r:id="rId116"/>
    <p:sldId id="989" r:id="rId117"/>
    <p:sldId id="990" r:id="rId118"/>
    <p:sldId id="991" r:id="rId119"/>
  </p:sldIdLst>
  <p:sldSz cx="12192000" cy="6858000"/>
  <p:notesSz cx="7315200" cy="9601200"/>
  <p:custShowLst>
    <p:custShow name="Lecture:  Building Test Environments" id="0">
      <p:sldLst>
        <p:sld r:id="rId35"/>
        <p:sld r:id="rId36"/>
        <p:sld r:id="rId37"/>
        <p:sld r:id="rId45"/>
        <p:sld r:id="rId46"/>
        <p:sld r:id="rId47"/>
        <p:sld r:id="rId41"/>
        <p:sld r:id="rId42"/>
        <p:sld r:id="rId44"/>
        <p:sld r:id="rId48"/>
        <p:sld r:id="rId49"/>
        <p:sld r:id="rId50"/>
        <p:sld r:id="rId51"/>
        <p:sld r:id="rId52"/>
      </p:sldLst>
    </p:custShow>
    <p:custShow name="Lecture:  Creating Test Cases" id="1">
      <p:sldLst>
        <p:sld r:id="rId53"/>
        <p:sld r:id="rId54"/>
        <p:sld r:id="rId55"/>
        <p:sld r:id="rId57"/>
        <p:sld r:id="rId66"/>
      </p:sldLst>
    </p:custShow>
    <p:custShow name="Lecture:  Test Case Fundamentals" id="2">
      <p:sldLst>
        <p:sld r:id="rId67"/>
      </p:sldLst>
    </p:custShow>
    <p:custShow name="Lecture:  Compound Tests" id="3">
      <p:sldLst/>
    </p:custShow>
    <p:custShow name="Lecture:  Code Coverage Basics" id="4">
      <p:sldLst/>
    </p:custShow>
    <p:custShow name="Lecture:  Test Reports" id="5">
      <p:sldLst/>
    </p:custShow>
    <p:custShow name="Lecture:  Regression Testing" id="6">
      <p:sldLst/>
    </p:custShow>
    <p:custShow name="Lecture:  Testing C++" id="7">
      <p:sldLst/>
    </p:custShow>
    <p:custShow name="Lecture:  Test Case User Code" id="8">
      <p:sldLst/>
    </p:custShow>
    <p:custShow name="Lecture:  Environment User Code" id="9">
      <p:sldLst/>
    </p:custShow>
    <p:custShow name="Lecture:  Abstract Classes" id="10">
      <p:sldLst/>
    </p:custShow>
    <p:custShow name="Lecture:  Include Paths" id="11">
      <p:sldLst/>
    </p:custShow>
    <p:custShow name="Lecture:  Env Bulding Errors" id="12">
      <p:sldLst/>
    </p:custShow>
    <p:custShow name="Lecture:  Stubbing Fundamentals" id="13">
      <p:sldLst/>
    </p:custShow>
    <p:custShow name="Lecture:  Target Testing" id="14">
      <p:sldLst/>
    </p:custShow>
    <p:custShow name="Lecture:  CSV" id="15">
      <p:sldLst/>
    </p:custShow>
    <p:custShow name="Lecture:  Additional Test Options" id="16">
      <p:sldLst/>
    </p:custShow>
    <p:custShow name="Lecture:  Coverage Options" id="17">
      <p:sldLst/>
    </p:custShow>
    <p:custShow name="Lecture:  MC/DC" id="18">
      <p:sldLst/>
    </p:custShow>
    <p:custShow name="Lecture:  QA" id="19">
      <p:sldLst/>
    </p:custShow>
    <p:custShow name="Lecture:  Best Practices" id="20">
      <p:sldLst/>
    </p:custShow>
    <p:custShow name="Lecture:  Trouble Shooting" id="21">
      <p:sldLst/>
    </p:custShow>
    <p:custShow name="Lecture:  Debugging" id="22">
      <p:sldLst/>
    </p:custShow>
    <p:custShow name="Lecture:  Probe Points" id="23">
      <p:sldLst/>
    </p:custShow>
    <p:custShow name="Lab:  Workflow Preparation" id="24">
      <p:sldLst>
        <p:sld r:id="rId97"/>
        <p:sld r:id="rId98"/>
        <p:sld r:id="rId100"/>
        <p:sld r:id="rId101"/>
        <p:sld r:id="rId103"/>
        <p:sld r:id="rId102"/>
      </p:sldLst>
    </p:custShow>
    <p:custShow name="Lab:  Creating Tests" id="25">
      <p:sldLst>
        <p:sld r:id="rId104"/>
        <p:sld r:id="rId105"/>
        <p:sld r:id="rId106"/>
        <p:sld r:id="rId107"/>
      </p:sldLst>
    </p:custShow>
    <p:custShow name="Lab:   Test Case Fundamentals" id="26">
      <p:sldLst>
        <p:sld r:id="rId111"/>
      </p:sldLst>
    </p:custShow>
    <p:custShow name="Lab:  Comound Tests" id="27">
      <p:sldLst/>
    </p:custShow>
    <p:custShow name="Lab:  Coverage Basics" id="28">
      <p:sldLst/>
    </p:custShow>
    <p:custShow name="Lab:  Test Reports" id="29">
      <p:sldLst/>
    </p:custShow>
    <p:custShow name="Lab:  Regression Testing" id="30">
      <p:sldLst/>
    </p:custShow>
    <p:custShow name="Lab:  C++" id="31">
      <p:sldLst/>
    </p:custShow>
    <p:custShow name="Lab:  Test Case User Code" id="32">
      <p:sldLst/>
    </p:custShow>
    <p:custShow name="Lab:  Env User Code" id="33">
      <p:sldLst/>
    </p:custShow>
    <p:custShow name="Lab:  Abstract Classes" id="34">
      <p:sldLst/>
    </p:custShow>
    <p:custShow name="Lab:  Include Paths" id="35">
      <p:sldLst/>
    </p:custShow>
    <p:custShow name="Lab:  Env Build Errors" id="36">
      <p:sldLst/>
    </p:custShow>
    <p:custShow name="Lab:  Stubbing Fundamentals" id="37">
      <p:sldLst/>
    </p:custShow>
    <p:custShow name="Lab:  CSV" id="38">
      <p:sldLst/>
    </p:custShow>
    <p:custShow name="Lab:  Additional Test Options" id="39">
      <p:sldLst/>
    </p:custShow>
    <p:custShow name="Lab:  Coverage Options" id="40">
      <p:sldLst/>
    </p:custShow>
    <p:custShow name="Lab:  MC/DC" id="41">
      <p:sldLst/>
    </p:custShow>
    <p:custShow name="Lab:  QA" id="42">
      <p:sldLst/>
    </p:custShow>
    <p:custShow name="Lab:  Adv User Code" id="43">
      <p:sldLst/>
    </p:custShow>
    <p:custShow name="Lab:  RGW" id="44">
      <p:sldLst/>
    </p:custShow>
    <p:custShow name="Lab:  Testing Hardware" id="45">
      <p:sldLst/>
    </p:custShow>
    <p:custShow name="Lab:  Trouble Shooting" id="46">
      <p:sldLst/>
    </p:custShow>
    <p:custShow name="Lab:  Debugging" id="47">
      <p:sldLst/>
    </p:custShow>
    <p:custShow name="Lab:  Probe Points" id="48">
      <p:sldLst/>
    </p:custShow>
    <p:custShow name="Lab:  Advanced C++" id="49">
      <p:sldLst/>
    </p:custShow>
  </p:custShowLst>
  <p:custDataLst>
    <p:tags r:id="rId122"/>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1"/>
            <p14:sldId id="942"/>
            <p14:sldId id="901"/>
            <p14:sldId id="945"/>
            <p14:sldId id="797"/>
            <p14:sldId id="943"/>
            <p14:sldId id="800"/>
            <p14:sldId id="944"/>
          </p14:sldIdLst>
        </p14:section>
        <p14:section name="VectorCAST Workflow Overview" id="{6C71975A-2A6F-4933-99FF-8232D95CF326}">
          <p14:sldIdLst>
            <p14:sldId id="801"/>
            <p14:sldId id="264"/>
            <p14:sldId id="266"/>
            <p14:sldId id="267"/>
            <p14:sldId id="268"/>
            <p14:sldId id="270"/>
            <p14:sldId id="269"/>
            <p14:sldId id="946"/>
            <p14:sldId id="275"/>
            <p14:sldId id="276"/>
            <p14:sldId id="947"/>
            <p14:sldId id="273"/>
            <p14:sldId id="1006"/>
            <p14:sldId id="271"/>
            <p14:sldId id="277"/>
            <p14:sldId id="274"/>
          </p14:sldIdLst>
        </p14:section>
        <p14:section name="Training Modules" id="{3E1DFFA0-7C29-4AAD-861C-F0FDC5801833}">
          <p14:sldIdLst>
            <p14:sldId id="802"/>
            <p14:sldId id="279"/>
            <p14:sldId id="285"/>
          </p14:sldIdLst>
        </p14:section>
        <p14:section name="Lecture:  Workflow Preparation" id="{6189A865-7F0B-4004-A911-4488E2C11E38}">
          <p14:sldIdLst>
            <p14:sldId id="896"/>
            <p14:sldId id="287"/>
            <p14:sldId id="288"/>
            <p14:sldId id="948"/>
            <p14:sldId id="949"/>
            <p14:sldId id="950"/>
            <p14:sldId id="292"/>
            <p14:sldId id="293"/>
            <p14:sldId id="951"/>
            <p14:sldId id="294"/>
            <p14:sldId id="289"/>
            <p14:sldId id="290"/>
            <p14:sldId id="291"/>
            <p14:sldId id="302"/>
            <p14:sldId id="303"/>
            <p14:sldId id="804"/>
            <p14:sldId id="306"/>
            <p14:sldId id="307"/>
          </p14:sldIdLst>
        </p14:section>
        <p14:section name="Lecture:  Unit Test Workflow" id="{BB5D76FF-40B1-4CD8-9D2A-7D78B2482584}">
          <p14:sldIdLst>
            <p14:sldId id="805"/>
            <p14:sldId id="310"/>
            <p14:sldId id="311"/>
            <p14:sldId id="955"/>
            <p14:sldId id="312"/>
            <p14:sldId id="956"/>
            <p14:sldId id="953"/>
            <p14:sldId id="952"/>
            <p14:sldId id="954"/>
            <p14:sldId id="960"/>
            <p14:sldId id="961"/>
            <p14:sldId id="962"/>
            <p14:sldId id="963"/>
            <p14:sldId id="806"/>
          </p14:sldIdLst>
        </p14:section>
        <p14:section name="Lecture:  System Test Workflow" id="{E3E4A757-F2EE-4296-85AA-4ECA5DA4F663}">
          <p14:sldIdLst>
            <p14:sldId id="807"/>
            <p14:sldId id="966"/>
            <p14:sldId id="967"/>
            <p14:sldId id="968"/>
            <p14:sldId id="970"/>
            <p14:sldId id="972"/>
            <p14:sldId id="971"/>
            <p14:sldId id="973"/>
            <p14:sldId id="974"/>
            <p14:sldId id="975"/>
            <p14:sldId id="977"/>
            <p14:sldId id="979"/>
            <p14:sldId id="981"/>
            <p14:sldId id="986"/>
            <p14:sldId id="987"/>
            <p14:sldId id="988"/>
          </p14:sldIdLst>
        </p14:section>
        <p14:section name="Lecture:  Configuration Management" id="{E2B2E812-15BD-4665-B18F-A4B065EBCE58}">
          <p14:sldIdLst>
            <p14:sldId id="992"/>
            <p14:sldId id="994"/>
            <p14:sldId id="995"/>
            <p14:sldId id="996"/>
            <p14:sldId id="997"/>
            <p14:sldId id="998"/>
            <p14:sldId id="999"/>
            <p14:sldId id="1000"/>
          </p14:sldIdLst>
        </p14:section>
        <p14:section name="Lecture: Continuous Integration" id="{ADC79577-D922-4C00-ADDE-9C459F7F1403}">
          <p14:sldIdLst>
            <p14:sldId id="1001"/>
            <p14:sldId id="1002"/>
            <p14:sldId id="1003"/>
            <p14:sldId id="1004"/>
            <p14:sldId id="1005"/>
          </p14:sldIdLst>
        </p14:section>
        <p14:section name="Lab Work Intro" id="{14DD71A9-22C0-4F6B-ADE7-2A46D11704E5}">
          <p14:sldIdLst>
            <p14:sldId id="861"/>
          </p14:sldIdLst>
        </p14:section>
        <p14:section name="Lab:  Workflow Preparation" id="{D738DE49-3F41-4D9D-91E2-C68290D3FDB7}">
          <p14:sldIdLst>
            <p14:sldId id="862"/>
            <p14:sldId id="669"/>
            <p14:sldId id="957"/>
            <p14:sldId id="670"/>
            <p14:sldId id="671"/>
            <p14:sldId id="673"/>
            <p14:sldId id="672"/>
          </p14:sldIdLst>
        </p14:section>
        <p14:section name="Lab: Unit Test Workflow" id="{23F4BB64-50F0-4C73-9AF9-B5F2D1E32E25}">
          <p14:sldIdLst>
            <p14:sldId id="863"/>
            <p14:sldId id="675"/>
            <p14:sldId id="676"/>
            <p14:sldId id="677"/>
            <p14:sldId id="959"/>
            <p14:sldId id="964"/>
            <p14:sldId id="965"/>
          </p14:sldIdLst>
        </p14:section>
        <p14:section name="Lab:  System Test Workflow" id="{415CDDD3-2431-4F71-97C4-B8386FCA7529}">
          <p14:sldIdLst>
            <p14:sldId id="867"/>
            <p14:sldId id="978"/>
            <p14:sldId id="982"/>
            <p14:sldId id="983"/>
            <p14:sldId id="984"/>
            <p14:sldId id="985"/>
            <p14:sldId id="989"/>
            <p14:sldId id="990"/>
            <p14:sldId id="991"/>
          </p14:sldIdLst>
        </p14:section>
        <p14:section name="Lab:  1" id="{050CE420-75F3-48E0-A24D-FB6A14568613}">
          <p14:sldIdLst/>
        </p14:section>
        <p14:section name="Lab:" id="{AF1209D0-862C-4825-8A6C-392E55C81F5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6733" autoAdjust="0"/>
  </p:normalViewPr>
  <p:slideViewPr>
    <p:cSldViewPr snapToGrid="0" snapToObjects="1" showGuides="1">
      <p:cViewPr varScale="1">
        <p:scale>
          <a:sx n="66" d="100"/>
          <a:sy n="66" d="100"/>
        </p:scale>
        <p:origin x="1190" y="4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93272"/>
    </p:cViewPr>
  </p:sorterViewPr>
  <p:notesViewPr>
    <p:cSldViewPr snapToGrid="0" snapToObjects="1" showGuides="1">
      <p:cViewPr varScale="1">
        <p:scale>
          <a:sx n="62" d="100"/>
          <a:sy n="62" d="100"/>
        </p:scale>
        <p:origin x="1334"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commentAuthors" Target="commentAuthors.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notesMaster" Target="notesMasters/notesMaster1.xml"/><Relationship Id="rId125"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B53D0164-CDC5-4BC0-B088-339930CE779B}"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V0.0 | 2020-06-04</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D356C6-C789-4DF1-97C2-E035E921D75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F817064-D2AA-4FB3-B168-ADF6F1DB36F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663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3182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5632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5484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7273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8902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27544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90496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05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BF3CA1-6104-4EFC-A8E3-DE8B63E6BCD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E1EFD51-95BB-4C14-8A91-0FEB829D363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238235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4303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3263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47985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337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2C6A10-7C67-4778-B3EE-107102386B13}"/>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28BF13E-1AC7-4291-B5AE-BA208CF739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0957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58C2F5-1D9F-4477-94D4-94191A7A4382}"/>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A610BDF3-A027-425B-BB94-37D8924AA94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5855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If you can figure out how to test something manually, we can help you figure out how to do the test with VectorCAST</a:t>
            </a:r>
          </a:p>
          <a:p>
            <a:endParaRPr lang="en-US" dirty="0"/>
          </a:p>
          <a:p>
            <a:r>
              <a:rPr lang="en-US" dirty="0"/>
              <a:t>Compiler must be on your path before starting VC</a:t>
            </a:r>
          </a:p>
          <a:p>
            <a:r>
              <a:rPr lang="en-US" dirty="0"/>
              <a:t>Open a shell, type compile command, is the command found?</a:t>
            </a:r>
          </a:p>
          <a:p>
            <a:endParaRPr lang="en-US" dirty="0"/>
          </a:p>
          <a:p>
            <a:r>
              <a:rPr lang="en-US" dirty="0"/>
              <a:t>For C the UUT must compile, that means all of the headers must be available</a:t>
            </a:r>
          </a:p>
          <a:p>
            <a:endParaRPr lang="en-US" dirty="0"/>
          </a:p>
          <a:p>
            <a:r>
              <a:rPr lang="en-US" dirty="0"/>
              <a:t>For Ada, the UUT spec and body must compile, that means all of the dependent specs must also be available and compile.   We DO NOT Stub specs!!</a:t>
            </a:r>
          </a:p>
        </p:txBody>
      </p:sp>
      <p:sp>
        <p:nvSpPr>
          <p:cNvPr id="4" name="Folienbildplatzhalter 3">
            <a:extLst>
              <a:ext uri="{FF2B5EF4-FFF2-40B4-BE49-F238E27FC236}">
                <a16:creationId xmlns:a16="http://schemas.microsoft.com/office/drawing/2014/main" id="{12325EA6-5F1F-4F05-8CFE-84DAF66AA9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656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izenplatzhalter 19">
            <a:extLst>
              <a:ext uri="{FF2B5EF4-FFF2-40B4-BE49-F238E27FC236}">
                <a16:creationId xmlns:a16="http://schemas.microsoft.com/office/drawing/2014/main" id="{77689B77-F10B-4024-80F7-3DD68966A7AD}"/>
              </a:ext>
            </a:extLst>
          </p:cNvPr>
          <p:cNvSpPr>
            <a:spLocks noGrp="1"/>
          </p:cNvSpPr>
          <p:nvPr>
            <p:ph type="body" idx="1"/>
          </p:nvPr>
        </p:nvSpPr>
        <p:spPr/>
        <p:txBody>
          <a:bodyPr/>
          <a:lstStyle/>
          <a:p>
            <a:r>
              <a:rPr lang="en-US" dirty="0"/>
              <a:t>VectorCAST C/C++ training teaches you how to use VectorCAST</a:t>
            </a:r>
          </a:p>
          <a:p>
            <a:endParaRPr lang="en-US" dirty="0"/>
          </a:p>
          <a:p>
            <a:r>
              <a:rPr lang="en-US" dirty="0"/>
              <a:t>VectorCAST Workflow training teaches you how to implement into a project.</a:t>
            </a:r>
          </a:p>
        </p:txBody>
      </p:sp>
      <p:sp>
        <p:nvSpPr>
          <p:cNvPr id="4" name="Folienbildplatzhalter 3">
            <a:extLst>
              <a:ext uri="{FF2B5EF4-FFF2-40B4-BE49-F238E27FC236}">
                <a16:creationId xmlns:a16="http://schemas.microsoft.com/office/drawing/2014/main" id="{C0881C82-A3E9-4CEA-AE0A-D8B6955E7D1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296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6840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8014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5368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199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023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187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dirty="0"/>
              <a:t>Cutting out some of the detail here, but this diagram represents the build process at a high level of detail.  Note that the Range Test is not really a “build” step, but rather an execution step, but still, it’s part of the build process.</a:t>
            </a:r>
          </a:p>
          <a:p>
            <a:endParaRPr lang="en-US" sz="900" dirty="0"/>
          </a:p>
        </p:txBody>
      </p:sp>
      <p:sp>
        <p:nvSpPr>
          <p:cNvPr id="5" name="Folienbildplatzhalter 4">
            <a:extLst>
              <a:ext uri="{FF2B5EF4-FFF2-40B4-BE49-F238E27FC236}">
                <a16:creationId xmlns:a16="http://schemas.microsoft.com/office/drawing/2014/main" id="{D319ED5A-941B-40DF-86F1-9163874CB3B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6774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sz="1000" dirty="0"/>
              <a:t>A range check is completed at the end of an environment build.</a:t>
            </a:r>
          </a:p>
          <a:p>
            <a:r>
              <a:rPr lang="en-US" dirty="0"/>
              <a:t>VectorCAST provides for full range checking of test data during test cases building. </a:t>
            </a:r>
          </a:p>
          <a:p>
            <a:r>
              <a:rPr lang="en-US" dirty="0"/>
              <a:t>There are three options that affect how the range check is enforced during test case building</a:t>
            </a:r>
          </a:p>
          <a:p>
            <a:pPr marL="171450" indent="-171450">
              <a:buFont typeface="Arial" panose="020B0604020202020204" pitchFamily="34" charset="0"/>
              <a:buChar char="•"/>
            </a:pPr>
            <a:r>
              <a:rPr lang="en-US" dirty="0"/>
              <a:t>All (default) - VectorCAST will not allow an out of range value to be entered on any data type in the test case editor</a:t>
            </a:r>
          </a:p>
          <a:p>
            <a:pPr marL="171450" indent="-171450">
              <a:buFont typeface="Arial" panose="020B0604020202020204" pitchFamily="34" charset="0"/>
              <a:buChar char="•"/>
            </a:pPr>
            <a:r>
              <a:rPr lang="en-US" dirty="0"/>
              <a:t>Disable – When range checking is disabled, the dialog boxes will still show you the data range that is allowed, but will not enforce that range. This will allow you to enter values that are beyond the data range for the particular parameter or object (including enumerated values).</a:t>
            </a:r>
          </a:p>
          <a:p>
            <a:pPr marL="171450" indent="-171450">
              <a:buFont typeface="Arial" panose="020B0604020202020204" pitchFamily="34" charset="0"/>
              <a:buChar char="•"/>
            </a:pPr>
            <a:r>
              <a:rPr lang="en-US" dirty="0"/>
              <a:t>None - Similar to “Disable” with the added restriction that VectorCAST will not attempt to determine scalar ranges. The “None” option is normally used in target testing where execution speed is an issue.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86083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is to iterate that VectorCAST QA is not part of the build process.</a:t>
            </a:r>
          </a:p>
        </p:txBody>
      </p:sp>
      <p:sp>
        <p:nvSpPr>
          <p:cNvPr id="5" name="Folienbildplatzhalter 4">
            <a:extLst>
              <a:ext uri="{FF2B5EF4-FFF2-40B4-BE49-F238E27FC236}">
                <a16:creationId xmlns:a16="http://schemas.microsoft.com/office/drawing/2014/main" id="{50FE3B4D-3116-411F-935D-F9724466E1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54802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Can show these items on the real GUI menu …</a:t>
            </a:r>
          </a:p>
          <a:p>
            <a:endParaRPr lang="en-US" dirty="0"/>
          </a:p>
          <a:p>
            <a:r>
              <a:rPr lang="en-US" dirty="0"/>
              <a:t>Getting Started User Guide has detailed step-by-step tutorials for all products</a:t>
            </a:r>
          </a:p>
          <a:p>
            <a:endParaRPr lang="en-US" dirty="0"/>
          </a:p>
          <a:p>
            <a:r>
              <a:rPr lang="en-US" dirty="0"/>
              <a:t>We will get into more detail about the Diagnostic Item Later in the Class</a:t>
            </a:r>
          </a:p>
          <a:p>
            <a:endParaRPr lang="en-US" dirty="0"/>
          </a:p>
          <a:p>
            <a:r>
              <a:rPr lang="en-US" dirty="0"/>
              <a:t>Example environments are available for C/C++ and use the built-in MinGW compiler</a:t>
            </a:r>
          </a:p>
          <a:p>
            <a:endParaRPr lang="en-US" dirty="0"/>
          </a:p>
          <a:p>
            <a:r>
              <a:rPr lang="en-US" dirty="0"/>
              <a:t>If you email to support, you will get an auto response with a case number, the email will also have a link for you to check the case status</a:t>
            </a:r>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82401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54F33F4E-CA33-4BE2-981B-90299C152A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569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52444-28A0-4DE3-940E-ABEAF3B1A1C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6CF8EE0-2771-45CA-9D93-ED2A3C3A3C0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24509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endParaRPr lang="en-US" dirty="0"/>
          </a:p>
        </p:txBody>
      </p:sp>
      <p:sp>
        <p:nvSpPr>
          <p:cNvPr id="3" name="Folienbildplatzhalter 2">
            <a:extLst>
              <a:ext uri="{FF2B5EF4-FFF2-40B4-BE49-F238E27FC236}">
                <a16:creationId xmlns:a16="http://schemas.microsoft.com/office/drawing/2014/main" id="{32BFBF54-616C-44CC-8029-2F82B017CB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976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8CACF0-94D0-41D7-B37B-00168985602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DD306BC-2BF3-425A-8683-06BDA5253657}"/>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4207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A73A7-92EA-40BF-950F-F34DAAF386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E11BD4C-B4A2-446D-982C-034A27BE52E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5520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48498" y="-1144849"/>
            <a:ext cx="2946004"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3848498" y="8301304"/>
            <a:ext cx="2946004"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519" y="8301304"/>
            <a:ext cx="2944487"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519" y="-1144849"/>
            <a:ext cx="2944487"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0" name="Rectangle 6"/>
          <p:cNvSpPr>
            <a:spLocks noGrp="1" noRot="1" noChangeAspect="1" noChangeArrowheads="1" noTextEdit="1"/>
          </p:cNvSpPr>
          <p:nvPr>
            <p:ph type="sldImg"/>
          </p:nvPr>
        </p:nvSpPr>
        <p:spPr>
          <a:xfrm>
            <a:off x="236538" y="179388"/>
            <a:ext cx="6321425" cy="3556000"/>
          </a:xfrm>
          <a:ln w="12700" cap="flat">
            <a:solidFill>
              <a:schemeClr val="tx1"/>
            </a:solidFill>
          </a:ln>
        </p:spPr>
      </p:sp>
      <p:sp>
        <p:nvSpPr>
          <p:cNvPr id="62471" name="Rectangle 7"/>
          <p:cNvSpPr>
            <a:spLocks noGrp="1" noChangeArrowheads="1"/>
          </p:cNvSpPr>
          <p:nvPr>
            <p:ph type="body" idx="1"/>
          </p:nvPr>
        </p:nvSpPr>
        <p:spPr>
          <a:xfrm>
            <a:off x="239724" y="3961900"/>
            <a:ext cx="6315049" cy="5618694"/>
          </a:xfrm>
          <a:solidFill>
            <a:srgbClr val="848B8E"/>
          </a:solidFill>
          <a:ln w="12700" cap="flat">
            <a:solidFill>
              <a:schemeClr val="tx1"/>
            </a:solidFill>
            <a:miter lim="800000"/>
            <a:headEnd/>
            <a:tailEnd/>
          </a:ln>
        </p:spPr>
        <p:txBody>
          <a:bodyPr lIns="88046" tIns="44025" rIns="88046" bIns="44025"/>
          <a:lstStyle/>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eaLnBrk="1" hangingPunct="1"/>
            <a:endParaRPr lang="en-US" dirty="0"/>
          </a:p>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marL="0" marR="0" indent="0" algn="just" defTabSz="914400" rtl="0" eaLnBrk="1" fontAlgn="base" latinLnBrk="0" hangingPunct="1">
              <a:lnSpc>
                <a:spcPct val="100000"/>
              </a:lnSpc>
              <a:spcBef>
                <a:spcPts val="600"/>
              </a:spcBef>
              <a:spcAft>
                <a:spcPct val="0"/>
              </a:spcAft>
              <a:buClrTx/>
              <a:buSzTx/>
              <a:buFontTx/>
              <a:buNone/>
              <a:tabLst/>
              <a:defRPr/>
            </a:pPr>
            <a:endParaRPr lang="en-US" dirty="0"/>
          </a:p>
          <a:p>
            <a:pPr eaLnBrk="1" hangingPunct="1"/>
            <a:r>
              <a:rPr lang="en-US" dirty="0"/>
              <a:t>We try to locate offices near where our customers are for quicker response to our customers</a:t>
            </a:r>
          </a:p>
          <a:p>
            <a:pPr eaLnBrk="1" hangingPunct="1"/>
            <a:r>
              <a:rPr lang="en-US" dirty="0"/>
              <a:t>North America has 150 employees spread across 2 office locations</a:t>
            </a:r>
          </a:p>
          <a:p>
            <a:pPr eaLnBrk="1" hangingPunct="1"/>
            <a:endParaRPr lang="en-US" dirty="0"/>
          </a:p>
        </p:txBody>
      </p:sp>
    </p:spTree>
    <p:extLst>
      <p:ext uri="{BB962C8B-B14F-4D97-AF65-F5344CB8AC3E}">
        <p14:creationId xmlns:p14="http://schemas.microsoft.com/office/powerpoint/2010/main" val="3326231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A8D37953-1F7F-4F28-923A-78CBEA4992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7364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Know how to use the application’s build tools for more than just clicking on the build button.</a:t>
            </a:r>
          </a:p>
          <a:p>
            <a:endParaRPr lang="en-US" dirty="0"/>
          </a:p>
          <a:p>
            <a:r>
              <a:rPr lang="en-US" dirty="0"/>
              <a:t>Debugger to step through unit test code</a:t>
            </a:r>
          </a:p>
          <a:p>
            <a:endParaRPr lang="en-US" dirty="0"/>
          </a:p>
          <a:p>
            <a:r>
              <a:rPr lang="en-US" dirty="0"/>
              <a:t>Startup scripts:</a:t>
            </a:r>
          </a:p>
          <a:p>
            <a:r>
              <a:rPr lang="en-US" dirty="0"/>
              <a:t>Start_VectorCAST.bat</a:t>
            </a:r>
          </a:p>
          <a:p>
            <a:r>
              <a:rPr lang="en-US" dirty="0"/>
              <a:t>Setup_env.bat – Set up environment variables for testing. This is in a separate script because of continuous integration. </a:t>
            </a:r>
          </a:p>
          <a:p>
            <a:endParaRPr lang="en-US" dirty="0"/>
          </a:p>
          <a:p>
            <a:r>
              <a:rPr lang="en-US" dirty="0"/>
              <a:t>Build information such as preprocess, compile and linker should be collected for each file to set up testing environments.</a:t>
            </a:r>
          </a:p>
          <a:p>
            <a:endParaRPr lang="en-US" dirty="0"/>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139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each user check outs the VectorCAST working directory in another location outside of the source base, VectorCAST startup scripts will need to be edited for each user. This can lead to confusion and mistakes when checking in your work. It also makes automation more difficult as well.</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06112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VectorCAST working directory is relative to the source code.</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2603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Inside VectorCAST working directory contains the Support Files folder and the start up scripts for VectorCAST.</a:t>
            </a:r>
          </a:p>
          <a:p>
            <a:endParaRPr lang="en-US" dirty="0"/>
          </a:p>
          <a:p>
            <a:r>
              <a:rPr lang="en-US" dirty="0"/>
              <a:t>Of course there will be other files once we create a VectorCAST Project.</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814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The reason there are two scripts is mainly because of Jenkins. </a:t>
            </a:r>
          </a:p>
          <a:p>
            <a:pPr marL="0" lvl="1" indent="0">
              <a:buNone/>
            </a:pPr>
            <a:endParaRPr lang="en-US" dirty="0"/>
          </a:p>
          <a:p>
            <a:pPr marL="0" lvl="1" indent="0">
              <a:buNone/>
            </a:pPr>
            <a:r>
              <a:rPr lang="en-US" dirty="0"/>
              <a:t>Jenkins will start VectorCAST automatically. Therefore the setup_env.bat/</a:t>
            </a:r>
            <a:r>
              <a:rPr lang="en-US" dirty="0" err="1"/>
              <a:t>sh</a:t>
            </a:r>
            <a:r>
              <a:rPr lang="en-US" dirty="0"/>
              <a:t> script will not need to start VectorCAST.</a:t>
            </a:r>
          </a:p>
          <a:p>
            <a:pPr marL="0" lvl="1" indent="0">
              <a:buNone/>
            </a:pPr>
            <a:endParaRPr lang="en-US" dirty="0"/>
          </a:p>
        </p:txBody>
      </p:sp>
      <p:sp>
        <p:nvSpPr>
          <p:cNvPr id="5" name="Folienbildplatzhalter 4">
            <a:extLst>
              <a:ext uri="{FF2B5EF4-FFF2-40B4-BE49-F238E27FC236}">
                <a16:creationId xmlns:a16="http://schemas.microsoft.com/office/drawing/2014/main" id="{34DB7287-1C11-423E-853B-7CD2A91953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51459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Line 4: %~dp0 – Expands the drive and path of argument ‘0’ (the call to itself). </a:t>
            </a:r>
          </a:p>
          <a:p>
            <a:pPr marL="0" lvl="1" indent="0">
              <a:buNone/>
            </a:pPr>
            <a:r>
              <a:rPr lang="en-US" dirty="0"/>
              <a:t>Line 5: Removes the trailing ‘\’ from %~dp0. The trailing backslash is hidden in %~dp0. Removing it makes it more readable.</a:t>
            </a:r>
          </a:p>
          <a:p>
            <a:pPr marL="0" lvl="1" indent="0">
              <a:buNone/>
            </a:pPr>
            <a:endParaRPr lang="en-US" dirty="0"/>
          </a:p>
          <a:p>
            <a:pPr marL="0" lvl="1" indent="0">
              <a:buNone/>
            </a:pPr>
            <a:r>
              <a:rPr lang="en-US" dirty="0"/>
              <a:t>Line 14: Contains a relative path to the source code.</a:t>
            </a:r>
          </a:p>
          <a:p>
            <a:pPr marL="0" lvl="1" indent="0">
              <a:buNone/>
            </a:pPr>
            <a:r>
              <a:rPr lang="en-US" dirty="0"/>
              <a:t>Line 15: Expands the relative path to absolute path.</a:t>
            </a:r>
          </a:p>
          <a:p>
            <a:pPr marL="0" lvl="1" indent="0">
              <a:buNone/>
            </a:pPr>
            <a:endParaRPr lang="en-US" dirty="0"/>
          </a:p>
          <a:p>
            <a:pPr marL="0" lvl="1" indent="0">
              <a:buNone/>
            </a:pPr>
            <a:r>
              <a:rPr lang="en-US" dirty="0"/>
              <a:t>Line 18: An example of a path with spaces.</a:t>
            </a:r>
          </a:p>
          <a:p>
            <a:pPr marL="0" lvl="1" indent="0">
              <a:buNone/>
            </a:pPr>
            <a:r>
              <a:rPr lang="en-US" dirty="0"/>
              <a:t>Line 19: Converts folder names that have spaces to DOS 8.3 format.</a:t>
            </a:r>
          </a:p>
          <a:p>
            <a:pPr marL="0" lvl="1" indent="0">
              <a:buNone/>
            </a:pPr>
            <a:r>
              <a:rPr lang="en-US" dirty="0"/>
              <a:t>             This is a good time to show what would need to be done to find the short file names using “dir /x</a:t>
            </a:r>
          </a:p>
          <a:p>
            <a:pPr marL="0" lvl="1" indent="0">
              <a:buNone/>
            </a:pPr>
            <a:endParaRPr lang="en-US" dirty="0"/>
          </a:p>
          <a:p>
            <a:pPr marL="0" lvl="1" indent="0">
              <a:buNone/>
            </a:pPr>
            <a:r>
              <a:rPr lang="en-US" dirty="0"/>
              <a:t>Line 22: Put the compiler directory in front of VECTORCAST_DIR.</a:t>
            </a:r>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07742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endParaRPr lang="en-US" dirty="0"/>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21605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3F2BD654-8D6D-49CF-9B80-F3033E4E956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18860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Normal build = build without VectorCAST instrumentation.</a:t>
            </a:r>
          </a:p>
        </p:txBody>
      </p:sp>
      <p:sp>
        <p:nvSpPr>
          <p:cNvPr id="5" name="Folienbildplatzhalter 4">
            <a:extLst>
              <a:ext uri="{FF2B5EF4-FFF2-40B4-BE49-F238E27FC236}">
                <a16:creationId xmlns:a16="http://schemas.microsoft.com/office/drawing/2014/main" id="{889ADC55-3405-4F94-B0D8-FF6F50B3D4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8960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143430" y="-1106784"/>
            <a:ext cx="3171773"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4143430" y="8025302"/>
            <a:ext cx="3171773"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635" y="8025302"/>
            <a:ext cx="3170139"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635" y="-1106784"/>
            <a:ext cx="3170139"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1" name="Rectangle 7"/>
          <p:cNvSpPr>
            <a:spLocks noGrp="1" noChangeArrowheads="1"/>
          </p:cNvSpPr>
          <p:nvPr>
            <p:ph type="body" idx="1"/>
          </p:nvPr>
        </p:nvSpPr>
        <p:spPr/>
        <p:txBody>
          <a:bodyPr/>
          <a:lstStyle/>
          <a:p>
            <a:r>
              <a:rPr lang="en-US" dirty="0"/>
              <a:t>This slide is hidden, but it may be a good idea to show this slide and put in the contact info for the local sales team.</a:t>
            </a:r>
          </a:p>
          <a:p>
            <a:endParaRPr lang="en-US" dirty="0"/>
          </a:p>
        </p:txBody>
      </p:sp>
      <p:sp>
        <p:nvSpPr>
          <p:cNvPr id="3" name="Folienbildplatzhalter 2">
            <a:extLst>
              <a:ext uri="{FF2B5EF4-FFF2-40B4-BE49-F238E27FC236}">
                <a16:creationId xmlns:a16="http://schemas.microsoft.com/office/drawing/2014/main" id="{C7C26F2E-C8FE-487A-9A15-62CA5AC0B77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350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5506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--echo and –out are optional. </a:t>
            </a:r>
          </a:p>
          <a:p>
            <a:pPr marL="0" lvl="1" indent="0">
              <a:buNone/>
            </a:pPr>
            <a:endParaRPr lang="en-US" dirty="0"/>
          </a:p>
          <a:p>
            <a:pPr marL="0" lvl="1" indent="0">
              <a:buNone/>
            </a:pPr>
            <a:r>
              <a:rPr lang="en-US" dirty="0"/>
              <a:t>Sometimes the user may want to have a text file as well.</a:t>
            </a:r>
          </a:p>
        </p:txBody>
      </p:sp>
      <p:sp>
        <p:nvSpPr>
          <p:cNvPr id="5" name="Folienbildplatzhalter 4">
            <a:extLst>
              <a:ext uri="{FF2B5EF4-FFF2-40B4-BE49-F238E27FC236}">
                <a16:creationId xmlns:a16="http://schemas.microsoft.com/office/drawing/2014/main" id="{B1E28075-C8CD-4C6F-AA68-0EA554931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473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15810-9D56-42C4-AB08-1490CE564FF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9806779-14F5-43F9-9F6D-17D8DA74B9F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3177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252D50-5BAD-4895-820C-AE54A81E589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4CCA2F3-7C1B-4287-88CD-A698D861F92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5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BE2EA6-B4CD-4CC2-B460-52C786DB825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5CB6709-F1BC-4434-A88A-1B369502819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8178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A.</a:t>
            </a:r>
          </a:p>
        </p:txBody>
      </p:sp>
      <p:sp>
        <p:nvSpPr>
          <p:cNvPr id="5" name="Folienbildplatzhalter 4">
            <a:extLst>
              <a:ext uri="{FF2B5EF4-FFF2-40B4-BE49-F238E27FC236}">
                <a16:creationId xmlns:a16="http://schemas.microsoft.com/office/drawing/2014/main" id="{A525AC3B-436D-4C06-B8A6-E83AC42C10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0858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&amp; C</a:t>
            </a:r>
          </a:p>
          <a:p>
            <a:endParaRPr lang="en-US" dirty="0"/>
          </a:p>
          <a:p>
            <a:r>
              <a:rPr lang="en-US" dirty="0"/>
              <a:t>If the names cannot be changed, then DOS 8.3 must be used.</a:t>
            </a:r>
          </a:p>
        </p:txBody>
      </p:sp>
      <p:sp>
        <p:nvSpPr>
          <p:cNvPr id="5" name="Folienbildplatzhalter 4">
            <a:extLst>
              <a:ext uri="{FF2B5EF4-FFF2-40B4-BE49-F238E27FC236}">
                <a16:creationId xmlns:a16="http://schemas.microsoft.com/office/drawing/2014/main" id="{12516B30-6DD0-4D37-A22B-847642C3DE7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007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4022B-4640-487B-B7FC-2091457BFB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50A5571B-92A3-4DBD-95E1-EA2D5AE6C22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7204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7E9A2426-338C-46CE-94F0-ACDEEFDAFE0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2432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Essentially what you are doing with a template environment is getting instrumentation of source and communication with the target working first. Once that is complete we can use the CCAST_.CFG file to build the VectorCAST Project.</a:t>
            </a:r>
          </a:p>
        </p:txBody>
      </p:sp>
      <p:sp>
        <p:nvSpPr>
          <p:cNvPr id="5" name="Folienbildplatzhalter 4">
            <a:extLst>
              <a:ext uri="{FF2B5EF4-FFF2-40B4-BE49-F238E27FC236}">
                <a16:creationId xmlns:a16="http://schemas.microsoft.com/office/drawing/2014/main" id="{70C07869-734F-49E0-9B16-B407A0511A3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867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40362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are two types of entries that can be put into this field. One is the actual command sequence that</a:t>
            </a:r>
          </a:p>
          <a:p>
            <a:r>
              <a:rPr lang="en-US" dirty="0"/>
              <a:t>should be used to execute the cross-compiled program; the other is a “flag” command that tells</a:t>
            </a:r>
          </a:p>
          <a:p>
            <a:r>
              <a:rPr lang="en-US" dirty="0"/>
              <a:t>VectorCAST to use one of a series of built-in command sequences to execute the target program.</a:t>
            </a:r>
          </a:p>
          <a:p>
            <a:endParaRPr lang="en-US" dirty="0"/>
          </a:p>
          <a:p>
            <a:r>
              <a:rPr lang="en-US" dirty="0"/>
              <a:t>The command sequence method is used for Instruction Set Simulators (ISS) which have a shell, or</a:t>
            </a:r>
          </a:p>
          <a:p>
            <a:r>
              <a:rPr lang="en-US" dirty="0"/>
              <a:t>command line interface, that can be used to run target programs. For instance the Green Hills PPC</a:t>
            </a:r>
          </a:p>
          <a:p>
            <a:r>
              <a:rPr lang="en-US" dirty="0"/>
              <a:t>compiler has an ISS for the PowerPC called simppc. The default “Execute Command” field for this</a:t>
            </a:r>
          </a:p>
          <a:p>
            <a:r>
              <a:rPr lang="en-US" dirty="0"/>
              <a:t>compiler is simppc -ppc603 because the way you can run target programs under the simulator is to</a:t>
            </a:r>
          </a:p>
          <a:p>
            <a:r>
              <a:rPr lang="en-US" dirty="0"/>
              <a:t>issue the shell command simppc -ppc603 my_program.exe.</a:t>
            </a:r>
          </a:p>
          <a:p>
            <a:endParaRPr lang="en-US" dirty="0"/>
          </a:p>
          <a:p>
            <a:r>
              <a:rPr lang="en-US" dirty="0"/>
              <a:t>The flag technique is used for more complex mechanisms that require VectorCAST customization.</a:t>
            </a:r>
          </a:p>
          <a:p>
            <a:endParaRPr lang="en-US" dirty="0"/>
          </a:p>
          <a:p>
            <a:r>
              <a:rPr lang="en-US" dirty="0"/>
              <a:t>See C/C++ RSP users guide for a full list of execute and flag commands.</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3197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a good idea to mention here that if the customer has a mixture of C and C++ files there is a separate tab for the C compiler options and flags.</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3744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“--define_macro=“  is used to define or redefine a macro.</a:t>
            </a:r>
          </a:p>
          <a:p>
            <a:r>
              <a:rPr lang="en-US" dirty="0"/>
              <a:t>“--64_bit_target” This sets the configuration for a 64 bit machine. It is needed to set the correct size of the size_t type. </a:t>
            </a:r>
          </a:p>
          <a:p>
            <a:endParaRPr lang="en-US" dirty="0"/>
          </a:p>
          <a:p>
            <a:r>
              <a:rPr lang="en-US" dirty="0"/>
              <a:t>If there is a mixture of C and C++ files, the C parser flags are entered on Mixed C/C++ tab and the C++ parser flags are entered on the C/C++ tab</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2190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Four stages of compilation</a:t>
            </a:r>
          </a:p>
          <a:p>
            <a:pPr marL="228600" indent="-228600">
              <a:buFont typeface="+mj-lt"/>
              <a:buAutoNum type="arabicPeriod"/>
            </a:pPr>
            <a:r>
              <a:rPr lang="en-US" dirty="0"/>
              <a:t>Preprocessing</a:t>
            </a:r>
          </a:p>
          <a:p>
            <a:pPr marL="228600" indent="-228600">
              <a:buFont typeface="+mj-lt"/>
              <a:buAutoNum type="arabicPeriod"/>
            </a:pPr>
            <a:r>
              <a:rPr lang="en-US" dirty="0"/>
              <a:t>Compiling</a:t>
            </a:r>
          </a:p>
          <a:p>
            <a:pPr marL="228600" indent="-228600">
              <a:buFont typeface="+mj-lt"/>
              <a:buAutoNum type="arabicPeriod"/>
            </a:pPr>
            <a:r>
              <a:rPr lang="en-US" dirty="0"/>
              <a:t>Assembly</a:t>
            </a:r>
          </a:p>
          <a:p>
            <a:pPr marL="228600" indent="-228600">
              <a:buFont typeface="+mj-lt"/>
              <a:buAutoNum type="arabicPeriod"/>
            </a:pPr>
            <a:r>
              <a:rPr lang="en-US" dirty="0"/>
              <a:t>Linking</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07766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During environment build, whenever VectorCAST modifies a unit for stub-by-function, Visual Studio whitebox, or code coverage, it may first preprocess the unit to expand macros and header files. This option tells VectorCAST which expanded header files should be re-collapsed before compiling the test harness. When a header file is re-collapsed, it is replaced with the original #include statement.</a:t>
            </a:r>
          </a:p>
          <a:p>
            <a:endParaRPr lang="en-US" dirty="0"/>
          </a:p>
          <a:p>
            <a:r>
              <a:rPr lang="en-US" dirty="0"/>
              <a:t>--save-temps will save </a:t>
            </a:r>
          </a:p>
          <a:p>
            <a:pPr marL="171450" indent="-171450">
              <a:buFont typeface="Arial" panose="020B0604020202020204" pitchFamily="34" charset="0"/>
              <a:buChar char="•"/>
            </a:pPr>
            <a:r>
              <a:rPr lang="en-US" dirty="0"/>
              <a:t>*.i, *.ii – C or C++ file after preprocessing</a:t>
            </a:r>
          </a:p>
          <a:p>
            <a:pPr marL="171450" indent="-171450">
              <a:buFont typeface="Arial" panose="020B0604020202020204" pitchFamily="34" charset="0"/>
              <a:buChar char="•"/>
            </a:pPr>
            <a:r>
              <a:rPr lang="en-US" dirty="0"/>
              <a:t>*.s – Assembly file</a:t>
            </a:r>
          </a:p>
          <a:p>
            <a:pPr marL="171450" indent="-171450">
              <a:buFont typeface="Arial" panose="020B0604020202020204" pitchFamily="34" charset="0"/>
              <a:buChar char="•"/>
            </a:pPr>
            <a:r>
              <a:rPr lang="en-US" dirty="0"/>
              <a:t>*.o – Output object file</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0449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dirty="0"/>
              <a:t>Now that we have a working template env save the configuration file in the SupportFiles folder. This can be used as backup in case something happens and you need to recover settings.</a:t>
            </a:r>
          </a:p>
          <a:p>
            <a:endParaRPr lang="en-US" dirty="0"/>
          </a:p>
          <a:p>
            <a:r>
              <a:rPr lang="en-US" dirty="0"/>
              <a:t>Once the template environment has been created the configuration file is used to create a VC project.</a:t>
            </a:r>
          </a:p>
          <a:p>
            <a:endParaRPr lang="en-US" dirty="0"/>
          </a:p>
        </p:txBody>
      </p:sp>
    </p:spTree>
    <p:extLst>
      <p:ext uri="{BB962C8B-B14F-4D97-AF65-F5344CB8AC3E}">
        <p14:creationId xmlns:p14="http://schemas.microsoft.com/office/powerpoint/2010/main" val="4134495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Next we want to import the template environment into the VectorCAST project. The *.env script is contains all relevant information for the environment. Since the compiler node is already configured the template environment will automatically inherit the settings from the parent compiler node. </a:t>
            </a:r>
          </a:p>
          <a:p>
            <a:endParaRPr lang="en-US" dirty="0"/>
          </a:p>
          <a:p>
            <a:r>
              <a:rPr lang="en-US" dirty="0"/>
              <a:t>Right click on the group node and select Create Unit Test Environment-&gt;From Script</a:t>
            </a:r>
          </a:p>
          <a:p>
            <a:endParaRPr lang="en-US" dirty="0"/>
          </a:p>
          <a:p>
            <a:r>
              <a:rPr lang="en-US" dirty="0"/>
              <a:t>VectorCAST will automatically build the environment and open it.</a:t>
            </a:r>
          </a:p>
        </p:txBody>
      </p:sp>
    </p:spTree>
    <p:extLst>
      <p:ext uri="{BB962C8B-B14F-4D97-AF65-F5344CB8AC3E}">
        <p14:creationId xmlns:p14="http://schemas.microsoft.com/office/powerpoint/2010/main" val="3187190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Promoting/demoting options can be done by opening a configuration from the project view. Once it is open right click anywhere in the configuration settings and select Column Options. The options can then be compared and promoted/demoted between configurable nodes by copying and pasting.</a:t>
            </a:r>
          </a:p>
        </p:txBody>
      </p:sp>
    </p:spTree>
    <p:extLst>
      <p:ext uri="{BB962C8B-B14F-4D97-AF65-F5344CB8AC3E}">
        <p14:creationId xmlns:p14="http://schemas.microsoft.com/office/powerpoint/2010/main" val="247485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808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235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A19747-BB1F-4717-978D-50236A2315C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092A03C-A3C4-4D9C-A511-422470D5668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53808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1495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791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Up to this point we have been isolating one unit and controlling what is input into the unit and collecting results. With VectorCAST QA, the entire application is instrumented and executed on host, target or simulator.</a:t>
            </a:r>
          </a:p>
        </p:txBody>
      </p:sp>
    </p:spTree>
    <p:extLst>
      <p:ext uri="{BB962C8B-B14F-4D97-AF65-F5344CB8AC3E}">
        <p14:creationId xmlns:p14="http://schemas.microsoft.com/office/powerpoint/2010/main" val="690814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234414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49910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64393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slide is describes the steps for creating a QA environment. We already have the build log and build  options are configured from the unit test environment.</a:t>
            </a:r>
          </a:p>
        </p:txBody>
      </p:sp>
    </p:spTree>
    <p:extLst>
      <p:ext uri="{BB962C8B-B14F-4D97-AF65-F5344CB8AC3E}">
        <p14:creationId xmlns:p14="http://schemas.microsoft.com/office/powerpoint/2010/main" val="915091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900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Right click on system test group node and follow the interactive steps.</a:t>
            </a:r>
          </a:p>
        </p:txBody>
      </p:sp>
    </p:spTree>
    <p:extLst>
      <p:ext uri="{BB962C8B-B14F-4D97-AF65-F5344CB8AC3E}">
        <p14:creationId xmlns:p14="http://schemas.microsoft.com/office/powerpoint/2010/main" val="264792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179388"/>
            <a:ext cx="6318250" cy="3554412"/>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sz="1000" b="0" i="0" kern="1200" dirty="0">
                <a:solidFill>
                  <a:schemeClr val="tx1"/>
                </a:solidFill>
                <a:effectLst/>
                <a:latin typeface="Arial" pitchFamily="34" charset="0"/>
                <a:ea typeface="+mn-ea"/>
                <a:cs typeface="Arial" pitchFamily="34" charset="0"/>
              </a:rPr>
              <a:t>Correct: Code correctness is the basis for high integrity (safety critical) software</a:t>
            </a:r>
          </a:p>
          <a:p>
            <a:r>
              <a:rPr lang="en-US" sz="1000" b="0" i="0" kern="1200" dirty="0">
                <a:solidFill>
                  <a:schemeClr val="tx1"/>
                </a:solidFill>
                <a:effectLst/>
                <a:latin typeface="Arial" pitchFamily="34" charset="0"/>
                <a:ea typeface="+mn-ea"/>
                <a:cs typeface="Arial" pitchFamily="34" charset="0"/>
              </a:rPr>
              <a:t>Complete: Vector offers tools to support ALL your testing – not just your software testing. And it supports thoroughness of your testing. </a:t>
            </a:r>
          </a:p>
          <a:p>
            <a:r>
              <a:rPr lang="en-US" sz="1000" b="0" i="0" kern="1200" dirty="0">
                <a:solidFill>
                  <a:schemeClr val="tx1"/>
                </a:solidFill>
                <a:effectLst/>
                <a:latin typeface="Arial" pitchFamily="34" charset="0"/>
                <a:ea typeface="+mn-ea"/>
                <a:cs typeface="Arial" pitchFamily="34" charset="0"/>
              </a:rPr>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765576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When system testing on target buffered mode is recommended to speed up execution.</a:t>
            </a:r>
          </a:p>
        </p:txBody>
      </p:sp>
    </p:spTree>
    <p:extLst>
      <p:ext uri="{BB962C8B-B14F-4D97-AF65-F5344CB8AC3E}">
        <p14:creationId xmlns:p14="http://schemas.microsoft.com/office/powerpoint/2010/main" val="1267134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2822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5554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Calling VCAST_DUMP_COVERAGE_DATA() from a probe point eliminates the need to edit the source code. </a:t>
            </a:r>
          </a:p>
          <a:p>
            <a:r>
              <a:rPr lang="en-US" dirty="0"/>
              <a:t>#IFDEF VECTORCAST</a:t>
            </a:r>
          </a:p>
          <a:p>
            <a:r>
              <a:rPr lang="en-US" dirty="0"/>
              <a:t>VCAST_DUMP_COVERAGE_DATA() ;</a:t>
            </a:r>
          </a:p>
          <a:p>
            <a:r>
              <a:rPr lang="en-US" dirty="0"/>
              <a:t>#ENDIF</a:t>
            </a:r>
          </a:p>
        </p:txBody>
      </p:sp>
    </p:spTree>
    <p:extLst>
      <p:ext uri="{BB962C8B-B14F-4D97-AF65-F5344CB8AC3E}">
        <p14:creationId xmlns:p14="http://schemas.microsoft.com/office/powerpoint/2010/main" val="499031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75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4079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During build option prevents unwanted instrumented source code check in to config management.</a:t>
            </a:r>
          </a:p>
          <a:p>
            <a:endParaRPr lang="en-US" dirty="0"/>
          </a:p>
          <a:p>
            <a:r>
              <a:rPr lang="en-US" dirty="0"/>
              <a:t>Always option to get original code back in source directory is to un-instrument the application</a:t>
            </a:r>
          </a:p>
          <a:p>
            <a:endParaRPr lang="en-US" dirty="0"/>
          </a:p>
          <a:p>
            <a:r>
              <a:rPr lang="en-US" dirty="0"/>
              <a:t>Reason for using During Build</a:t>
            </a:r>
          </a:p>
          <a:p>
            <a:pPr marL="171450" indent="-171450">
              <a:buFont typeface="Arial" panose="020B0604020202020204" pitchFamily="34" charset="0"/>
              <a:buChar char="•"/>
            </a:pPr>
            <a:r>
              <a:rPr lang="en-US" dirty="0"/>
              <a:t>Minimum impact on SCM systems</a:t>
            </a:r>
          </a:p>
          <a:p>
            <a:pPr marL="171450" indent="-171450">
              <a:buFont typeface="Arial" panose="020B0604020202020204" pitchFamily="34" charset="0"/>
              <a:buChar char="•"/>
            </a:pPr>
            <a:r>
              <a:rPr lang="en-US" dirty="0"/>
              <a:t>If project deleted instrumented files are not left behind </a:t>
            </a:r>
          </a:p>
          <a:p>
            <a:pPr marL="171450" indent="-171450">
              <a:buFont typeface="Arial" panose="020B0604020202020204" pitchFamily="34" charset="0"/>
              <a:buChar char="•"/>
            </a:pPr>
            <a:r>
              <a:rPr lang="en-US" dirty="0"/>
              <a:t>Source code can be changed without first un-instrumenting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Reason for using Always</a:t>
            </a:r>
          </a:p>
          <a:p>
            <a:pPr marL="171450" indent="-171450">
              <a:buFont typeface="Arial" panose="020B0604020202020204" pitchFamily="34" charset="0"/>
              <a:buChar char="•"/>
            </a:pPr>
            <a:r>
              <a:rPr lang="en-US" dirty="0"/>
              <a:t>Debugging instrumented executable</a:t>
            </a:r>
          </a:p>
          <a:p>
            <a:pPr marL="171450" indent="-171450">
              <a:buFont typeface="Arial" panose="020B0604020202020204" pitchFamily="34" charset="0"/>
              <a:buChar char="•"/>
            </a:pPr>
            <a:r>
              <a:rPr lang="en-US" dirty="0"/>
              <a:t>Building from an IDE outside of VectorCAST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Reason for using Never</a:t>
            </a:r>
          </a:p>
          <a:p>
            <a:pPr marL="171450" indent="-171450">
              <a:buFont typeface="Arial" panose="020B0604020202020204" pitchFamily="34" charset="0"/>
              <a:buChar char="•"/>
            </a:pPr>
            <a:r>
              <a:rPr lang="en-US" dirty="0"/>
              <a:t>Comparing test results with instrumented and un-instrumented code</a:t>
            </a:r>
          </a:p>
        </p:txBody>
      </p:sp>
    </p:spTree>
    <p:extLst>
      <p:ext uri="{BB962C8B-B14F-4D97-AF65-F5344CB8AC3E}">
        <p14:creationId xmlns:p14="http://schemas.microsoft.com/office/powerpoint/2010/main" val="2307576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29045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901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main point of this slide is to convey that all of VectorCAST artifacts do not need to be saved.</a:t>
            </a:r>
          </a:p>
          <a:p>
            <a:endParaRPr lang="en-US" dirty="0"/>
          </a:p>
          <a:p>
            <a:r>
              <a:rPr lang="en-US" dirty="0"/>
              <a:t>If we were to save everything the SCM server would fill up rather quickly. </a:t>
            </a:r>
          </a:p>
        </p:txBody>
      </p:sp>
    </p:spTree>
    <p:extLst>
      <p:ext uri="{BB962C8B-B14F-4D97-AF65-F5344CB8AC3E}">
        <p14:creationId xmlns:p14="http://schemas.microsoft.com/office/powerpoint/2010/main" val="407603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75381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866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741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5033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6760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290875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mn-cs"/>
              </a:rPr>
              <a:t>Continuous integration (CI) is a software development strategy that increases the speed of development while ensuring the quality of the code that teams deploy.</a:t>
            </a:r>
          </a:p>
          <a:p>
            <a:endParaRPr lang="en-US" sz="1000" b="0" i="0" kern="1200" dirty="0">
              <a:solidFill>
                <a:schemeClr val="tx1"/>
              </a:solidFill>
              <a:effectLst/>
              <a:latin typeface="Arial" panose="020B0604020202020204" pitchFamily="34" charset="0"/>
              <a:ea typeface="+mn-ea"/>
              <a:cs typeface="+mn-cs"/>
            </a:endParaRPr>
          </a:p>
          <a:p>
            <a:r>
              <a:rPr lang="en-US" sz="1000" b="0" i="0" kern="1200" dirty="0">
                <a:solidFill>
                  <a:schemeClr val="tx1"/>
                </a:solidFill>
                <a:effectLst/>
                <a:latin typeface="Arial" panose="020B0604020202020204" pitchFamily="34" charset="0"/>
                <a:ea typeface="+mn-ea"/>
                <a:cs typeface="+mn-cs"/>
              </a:rPr>
              <a:t>Best thing about the most popular CI tools is that they are FREE!!!</a:t>
            </a:r>
            <a:endParaRPr lang="en-US" dirty="0"/>
          </a:p>
        </p:txBody>
      </p:sp>
    </p:spTree>
    <p:extLst>
      <p:ext uri="{BB962C8B-B14F-4D97-AF65-F5344CB8AC3E}">
        <p14:creationId xmlns:p14="http://schemas.microsoft.com/office/powerpoint/2010/main" val="33189474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Multi job has been deprecated</a:t>
            </a:r>
          </a:p>
        </p:txBody>
      </p:sp>
    </p:spTree>
    <p:extLst>
      <p:ext uri="{BB962C8B-B14F-4D97-AF65-F5344CB8AC3E}">
        <p14:creationId xmlns:p14="http://schemas.microsoft.com/office/powerpoint/2010/main" val="2349375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34876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8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429086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3809FD-54E0-4819-85E0-AB494C0822E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F0139BC-690D-405D-B6F1-F563A7740A2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439662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906679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604633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286514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dirty="0" err="1">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2020-06-04</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0.0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V0.0 | 2020-06-04</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AFB0847C-6D98-43C3-BCF3-CC7C26D785C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6E5C316E-4D67-4854-BCFC-FE3E66E9B52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0" name="TxtPlaceholderCopyrightDateVersion">
            <a:extLst>
              <a:ext uri="{FF2B5EF4-FFF2-40B4-BE49-F238E27FC236}">
                <a16:creationId xmlns:a16="http://schemas.microsoft.com/office/drawing/2014/main" id="{10963AC8-540C-4B12-BB8F-B0692743470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9" name="TxtPlaceholderCopyrightDateVersion">
            <a:extLst>
              <a:ext uri="{FF2B5EF4-FFF2-40B4-BE49-F238E27FC236}">
                <a16:creationId xmlns:a16="http://schemas.microsoft.com/office/drawing/2014/main" id="{19810EA4-22FD-484F-8137-C38C76CDACD9}"/>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2021846368"/>
      </p:ext>
    </p:extLst>
  </p:cSld>
  <p:clrMapOvr>
    <a:masterClrMapping/>
  </p:clrMapOvr>
  <p:extLst>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3312068826"/>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59594227"/>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628928631"/>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998387007"/>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E222AF0F-3037-4DCD-BDDF-9B264E262DB0}"/>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0680614"/>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328979"/>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1912303"/>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090807070"/>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98822305"/>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91676106"/>
      </p:ext>
    </p:extLst>
  </p:cSld>
  <p:clrMapOvr>
    <a:masterClrMapping/>
  </p:clrMapOvr>
  <p:extLst>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833448222"/>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399162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64343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8114754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9FD6BC83-3B0D-4360-9392-328794CB5C4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D4F0EF03-1449-4445-81C5-BBBBF147A84C}"/>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450650967"/>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0E0A0104-D433-4827-BADF-0282840FB36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84505061"/>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4" name="TxtPlaceholderCopyrightDateVersion">
            <a:extLst>
              <a:ext uri="{FF2B5EF4-FFF2-40B4-BE49-F238E27FC236}">
                <a16:creationId xmlns:a16="http://schemas.microsoft.com/office/drawing/2014/main" id="{11FE861D-A0F2-4C80-8BBA-088FB0A25DB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871145124"/>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F66DE68B-7A47-4E38-898E-A196D4D6541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94902189"/>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D28EC85E-2BAF-4358-AD8B-F47FFEF65573}"/>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73CC2AF-5C12-4BA1-A823-47ECABF682E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9E6C12F1-9A15-4763-AF0F-72F3575C380B}"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FBC69421-E066-405F-A78B-27593B3E4AFD}"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31754997"/>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training@us.vec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lua.org/download.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lua.org/test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6.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image" Target="../media/image14.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Workflow Training Overview</a:t>
            </a:r>
          </a:p>
        </p:txBody>
      </p:sp>
      <p:sp>
        <p:nvSpPr>
          <p:cNvPr id="11" name="Titel 8"/>
          <p:cNvSpPr>
            <a:spLocks noGrp="1"/>
          </p:cNvSpPr>
          <p:nvPr>
            <p:ph type="title"/>
          </p:nvPr>
        </p:nvSpPr>
        <p:spPr/>
        <p:txBody>
          <a:bodyPr/>
          <a:lstStyle/>
          <a:p>
            <a:r>
              <a:rPr lang="en-US" dirty="0"/>
              <a:t>VectorCAST</a:t>
            </a:r>
          </a:p>
        </p:txBody>
      </p:sp>
      <p:sp>
        <p:nvSpPr>
          <p:cNvPr id="3" name="Picture Placeholder 2">
            <a:extLst>
              <a:ext uri="{FF2B5EF4-FFF2-40B4-BE49-F238E27FC236}">
                <a16:creationId xmlns:a16="http://schemas.microsoft.com/office/drawing/2014/main" id="{D22C6B5B-DF13-49CE-AE94-54C398EECF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8797EDF-957F-43AB-BB39-37FE0FD7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55020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94C6A0D-D10F-4C7F-932E-CF4F608759A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666000" y="1703634"/>
            <a:ext cx="5149852" cy="3980727"/>
          </a:xfrm>
          <a:prstGeom prst="rect">
            <a:avLst/>
          </a:prstGeom>
        </p:spPr>
      </p:pic>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pic>
        <p:nvPicPr>
          <p:cNvPr id="5" name="Picture 4">
            <a:extLst>
              <a:ext uri="{FF2B5EF4-FFF2-40B4-BE49-F238E27FC236}">
                <a16:creationId xmlns:a16="http://schemas.microsoft.com/office/drawing/2014/main" id="{7489DFDB-3E59-454D-BF74-C458C262DB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76148" y="1707556"/>
            <a:ext cx="5149852" cy="3980727"/>
          </a:xfrm>
          <a:prstGeom prst="rect">
            <a:avLst/>
          </a:prstGeom>
        </p:spPr>
      </p:pic>
    </p:spTree>
    <p:extLst>
      <p:ext uri="{BB962C8B-B14F-4D97-AF65-F5344CB8AC3E}">
        <p14:creationId xmlns:p14="http://schemas.microsoft.com/office/powerpoint/2010/main" val="1002099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Name the environment LAPI and click Next</a:t>
            </a:r>
          </a:p>
          <a:p>
            <a:pPr lvl="1">
              <a:buClr>
                <a:srgbClr val="000000"/>
              </a:buClr>
              <a:buSzPct val="100000"/>
              <a:buFont typeface="Wingdings 3" panose="05040102010807070707" pitchFamily="18" charset="2"/>
              <a:buAutoNum type="arabicPeriod"/>
            </a:pPr>
            <a:r>
              <a:rPr lang="en-US" dirty="0"/>
              <a:t>In step 4 Build Options select Statement+Branch for Coverage type and select Whitebox</a:t>
            </a:r>
          </a:p>
          <a:p>
            <a:pPr lvl="1">
              <a:buClr>
                <a:srgbClr val="000000"/>
              </a:buClr>
              <a:buSzPct val="100000"/>
              <a:buFont typeface="Wingdings 3" panose="05040102010807070707" pitchFamily="18" charset="2"/>
              <a:buAutoNum type="arabicPeriod"/>
            </a:pPr>
            <a:r>
              <a:rPr lang="en-US" dirty="0"/>
              <a:t>Step 5: Locate Source Files</a:t>
            </a:r>
          </a:p>
          <a:p>
            <a:pPr lvl="3"/>
            <a:r>
              <a:rPr lang="en-US" dirty="0"/>
              <a:t>Click on the single green ‘+” and navigate to the “src” directory and select Choose.</a:t>
            </a:r>
          </a:p>
          <a:p>
            <a:pPr lvl="3"/>
            <a:r>
              <a:rPr lang="en-US" dirty="0"/>
              <a:t>Double click the absolute path to put into edit mode. Then right click on the path and select “Convert selection to environment variable”-&gt;$(VCAST_SRC_BASE)\</a:t>
            </a:r>
          </a:p>
          <a:p>
            <a:pPr lvl="1">
              <a:buClr>
                <a:srgbClr val="000000"/>
              </a:buClr>
              <a:buSzPct val="100000"/>
              <a:buFont typeface="Wingdings 3" panose="05040102010807070707" pitchFamily="18" charset="2"/>
              <a:buAutoNum type="arabicPeriod"/>
            </a:pPr>
            <a:r>
              <a:rPr lang="en-US" dirty="0"/>
              <a:t>Step 6: Choose UUT’s &amp; Stubs</a:t>
            </a:r>
          </a:p>
          <a:p>
            <a:pPr lvl="3"/>
            <a:r>
              <a:rPr lang="en-US" dirty="0"/>
              <a:t>Double click on lapi.c from the list of unit names to insert in the Units Under Test list and select Build. </a:t>
            </a:r>
          </a:p>
          <a:p>
            <a:pPr lvl="1">
              <a:buClr>
                <a:srgbClr val="000000"/>
              </a:buClr>
              <a:buSzPct val="100000"/>
              <a:buFont typeface="Wingdings 3" panose="05040102010807070707" pitchFamily="18" charset="2"/>
              <a:buAutoNum type="arabicPeriod"/>
            </a:pPr>
            <a:r>
              <a:rPr lang="en-US" dirty="0"/>
              <a:t>Add a test case to one of the subprograms to ensure that it will run.</a:t>
            </a:r>
          </a:p>
          <a:p>
            <a:pPr lvl="3"/>
            <a:r>
              <a:rPr lang="en-US" dirty="0"/>
              <a:t>You may need to initialize some pointers for a test case to run without a segmentation fault.</a:t>
            </a:r>
          </a:p>
          <a:p>
            <a:pPr lvl="1">
              <a:buClr>
                <a:srgbClr val="000000"/>
              </a:buClr>
              <a:buSzPct val="100000"/>
              <a:buFont typeface="Wingdings 3" panose="05040102010807070707" pitchFamily="18" charset="2"/>
              <a:buAutoNum type="arabicPeriod"/>
            </a:pPr>
            <a:r>
              <a:rPr lang="en-US" dirty="0"/>
              <a:t>Now that we have a working environment, save the CCAST_.CFG file to the SupportFiles folder.</a:t>
            </a:r>
          </a:p>
          <a:p>
            <a:pPr lvl="3"/>
            <a:r>
              <a:rPr lang="en-US" dirty="0"/>
              <a:t>Open the command prompt and navigate to the MinGW_Template directory enter the following command</a:t>
            </a:r>
          </a:p>
          <a:p>
            <a:pPr lvl="4"/>
            <a:r>
              <a:rPr lang="en-US" dirty="0"/>
              <a:t>copy CCAST_.CFG ..\SupportFiles\MinGW_CCAST_.CFG</a:t>
            </a:r>
          </a:p>
          <a:p>
            <a:pPr marL="285750" lvl="1" indent="-285750">
              <a:buClr>
                <a:srgbClr val="000000"/>
              </a:buClr>
              <a:buSzPct val="100000"/>
              <a:buFont typeface="Wingdings 3" panose="05040102010807070707" pitchFamily="18" charset="2"/>
              <a:buAutoNum type="arabicPeriod"/>
            </a:pPr>
            <a:r>
              <a:rPr lang="en-US" dirty="0"/>
              <a:t>Close the LAPI environment by selecting File-&gt;Close Environment.</a:t>
            </a:r>
          </a:p>
          <a:p>
            <a:pPr marL="285750" lvl="1" indent="-285750">
              <a:buClr>
                <a:srgbClr val="000000"/>
              </a:buClr>
              <a:buSzPct val="100000"/>
              <a:buFont typeface="Wingdings 3" panose="05040102010807070707" pitchFamily="18" charset="2"/>
              <a:buAutoNum type="arabicPeriod"/>
            </a:pPr>
            <a:endParaRPr lang="en-US" dirty="0"/>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9674501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Change the working directory to “vcast_working”.</a:t>
            </a:r>
          </a:p>
          <a:p>
            <a:pPr lvl="3"/>
            <a:r>
              <a:rPr lang="en-US" dirty="0"/>
              <a:t>File-&gt;Set Working Directory</a:t>
            </a:r>
          </a:p>
          <a:p>
            <a:pPr lvl="3"/>
            <a:r>
              <a:rPr lang="en-US" dirty="0"/>
              <a:t>Check the lower right-hand corner of VectorCAST GUI and ensure the correct directory is displayed</a:t>
            </a:r>
          </a:p>
          <a:p>
            <a:pPr lvl="1">
              <a:buClr>
                <a:srgbClr val="000000"/>
              </a:buClr>
              <a:buSzPct val="100000"/>
              <a:buFont typeface="Wingdings 3" panose="05040102010807070707" pitchFamily="18" charset="2"/>
              <a:buAutoNum type="arabicPeriod"/>
            </a:pPr>
            <a:r>
              <a:rPr lang="en-US" dirty="0"/>
              <a:t>Create a new VectorCAST Project based on the MinGW template environment’s configuration file.</a:t>
            </a:r>
          </a:p>
          <a:p>
            <a:pPr lvl="3"/>
            <a:r>
              <a:rPr lang="en-US" dirty="0"/>
              <a:t>Select File-&gt;New-&gt;VectorCAST Project-&gt;From Configuration file.</a:t>
            </a:r>
          </a:p>
          <a:p>
            <a:pPr lvl="3"/>
            <a:r>
              <a:rPr lang="en-US" dirty="0"/>
              <a:t>Project Name: Lua_Testing</a:t>
            </a:r>
          </a:p>
          <a:p>
            <a:pPr lvl="3"/>
            <a:r>
              <a:rPr lang="en-US" dirty="0"/>
              <a:t>Select the configuration file by clicking on the browse button, navigate to the MinGW_Template directory, select CCAST_.CFG and click on Open.</a:t>
            </a:r>
          </a:p>
          <a:p>
            <a:pPr lvl="3"/>
            <a:r>
              <a:rPr lang="en-US" dirty="0"/>
              <a:t>In the Project View there should be a Lua_Testing project with GNU_Native_9.x_9.2_C compiler node.</a:t>
            </a:r>
          </a:p>
          <a:p>
            <a:pPr lvl="4"/>
            <a:r>
              <a:rPr lang="en-US" dirty="0"/>
              <a:t>Rename the Test Suite and Group node to “MinGW_UnitTestSuite” and MinGW_UnitTestGroup respectively</a:t>
            </a:r>
          </a:p>
          <a:p>
            <a:pPr lvl="1">
              <a:buClr>
                <a:srgbClr val="000000"/>
              </a:buClr>
              <a:buSzPct val="100000"/>
              <a:buFont typeface="Wingdings 3" panose="05040102010807070707" pitchFamily="18" charset="2"/>
              <a:buAutoNum type="arabicPeriod"/>
            </a:pPr>
            <a:r>
              <a:rPr lang="en-US" dirty="0"/>
              <a:t>Import the LAPI environment into the project</a:t>
            </a:r>
          </a:p>
          <a:p>
            <a:pPr lvl="3"/>
            <a:r>
              <a:rPr lang="en-US" dirty="0"/>
              <a:t>Right click on the group node and select Create Unit Test Environment-&gt;From Script.</a:t>
            </a:r>
          </a:p>
          <a:p>
            <a:pPr lvl="3"/>
            <a:r>
              <a:rPr lang="en-US" dirty="0"/>
              <a:t>Navigate to the MinGW_Template directory and select LAPI.env</a:t>
            </a:r>
          </a:p>
          <a:p>
            <a:pPr lvl="3"/>
            <a:r>
              <a:rPr lang="en-US" dirty="0"/>
              <a:t>The environment will build and open </a:t>
            </a:r>
          </a:p>
          <a:p>
            <a:pPr marL="285750" lvl="1" indent="-285750">
              <a:buClr>
                <a:srgbClr val="000000"/>
              </a:buClr>
              <a:buSzPct val="100000"/>
              <a:buFont typeface="Wingdings 3" panose="05040102010807070707" pitchFamily="18" charset="2"/>
              <a:buAutoNum type="arabicPeriod"/>
            </a:pPr>
            <a:r>
              <a:rPr lang="en-US" dirty="0"/>
              <a:t>Insert some test cases to make sure they run to completion</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Create VectorCAST Project Based on MinGW Template</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17595707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DF112D-9EA5-4296-ACDC-0421305E6784}"/>
              </a:ext>
            </a:extLst>
          </p:cNvPr>
          <p:cNvSpPr>
            <a:spLocks noGrp="1"/>
          </p:cNvSpPr>
          <p:nvPr>
            <p:ph sz="quarter" idx="13"/>
          </p:nvPr>
        </p:nvSpPr>
        <p:spPr/>
        <p:txBody>
          <a:bodyPr/>
          <a:lstStyle/>
          <a:p>
            <a:r>
              <a:rPr lang="en-US" sz="2000" dirty="0"/>
              <a:t>Next we need to promote common options that will be used by all nodes.</a:t>
            </a:r>
          </a:p>
          <a:p>
            <a:pPr lvl="2"/>
            <a:r>
              <a:rPr lang="en-US" sz="2000" dirty="0"/>
              <a:t>Close the LAPI environment</a:t>
            </a:r>
          </a:p>
          <a:p>
            <a:pPr lvl="2"/>
            <a:r>
              <a:rPr lang="en-US" sz="2000" dirty="0"/>
              <a:t>In the Project View right click on the configuration column next to LAPI and select Open Configuration.</a:t>
            </a:r>
          </a:p>
          <a:p>
            <a:pPr lvl="2"/>
            <a:r>
              <a:rPr lang="en-US" sz="2000" dirty="0"/>
              <a:t>Right click anywhere in the configuration editor and select column options.</a:t>
            </a:r>
          </a:p>
          <a:p>
            <a:pPr lvl="3"/>
            <a:r>
              <a:rPr lang="en-US" sz="1800" dirty="0"/>
              <a:t>The column options will be displayed at the bottom of the configuration editor.</a:t>
            </a:r>
          </a:p>
          <a:p>
            <a:pPr lvl="2"/>
            <a:r>
              <a:rPr lang="en-US" sz="2000" dirty="0"/>
              <a:t>Check all boxes in the options.</a:t>
            </a:r>
          </a:p>
          <a:p>
            <a:pPr lvl="3"/>
            <a:r>
              <a:rPr lang="en-US" sz="1800" dirty="0"/>
              <a:t>We don’t necessarily need all of the columns. We are displaying all columns to demonstrate all of the configurable nodes and inherited settings.</a:t>
            </a:r>
          </a:p>
          <a:p>
            <a:pPr lvl="2"/>
            <a:r>
              <a:rPr lang="en-US" sz="2000" dirty="0"/>
              <a:t>Expand Manage and promote Source Directories to the VectorCAST Project level (gear icon)</a:t>
            </a:r>
          </a:p>
          <a:p>
            <a:pPr lvl="3"/>
            <a:r>
              <a:rPr lang="en-US" sz="1800" dirty="0"/>
              <a:t>In the project column add the directory to the source files and convert the path to VCAST_SRC_BASE environment variable. </a:t>
            </a:r>
          </a:p>
          <a:p>
            <a:pPr lvl="3"/>
            <a:r>
              <a:rPr lang="en-US" sz="1800" dirty="0"/>
              <a:t>Close the configuration editor and save.</a:t>
            </a:r>
          </a:p>
          <a:p>
            <a:pPr>
              <a:buNone/>
            </a:pPr>
            <a:r>
              <a:rPr lang="en-US" sz="1800" dirty="0"/>
              <a:t>See screenshot on next page.</a:t>
            </a:r>
            <a:endParaRPr lang="en-US" sz="2000" dirty="0"/>
          </a:p>
          <a:p>
            <a:pPr lvl="3"/>
            <a:endParaRPr lang="en-US" sz="1800" dirty="0"/>
          </a:p>
          <a:p>
            <a:pPr lvl="2"/>
            <a:endParaRPr lang="en-US" sz="2000" dirty="0"/>
          </a:p>
        </p:txBody>
      </p:sp>
      <p:sp>
        <p:nvSpPr>
          <p:cNvPr id="3" name="Text Placeholder 2">
            <a:extLst>
              <a:ext uri="{FF2B5EF4-FFF2-40B4-BE49-F238E27FC236}">
                <a16:creationId xmlns:a16="http://schemas.microsoft.com/office/drawing/2014/main" id="{0D4BBB28-FC36-49BF-8AF9-9F16F2F21125}"/>
              </a:ext>
            </a:extLst>
          </p:cNvPr>
          <p:cNvSpPr>
            <a:spLocks noGrp="1"/>
          </p:cNvSpPr>
          <p:nvPr>
            <p:ph type="body" sz="quarter" idx="12"/>
          </p:nvPr>
        </p:nvSpPr>
        <p:spPr/>
        <p:txBody>
          <a:bodyPr/>
          <a:lstStyle/>
          <a:p>
            <a:r>
              <a:rPr lang="en-US" dirty="0"/>
              <a:t>Promote Common Options</a:t>
            </a:r>
          </a:p>
        </p:txBody>
      </p:sp>
      <p:sp>
        <p:nvSpPr>
          <p:cNvPr id="4" name="Title 3">
            <a:extLst>
              <a:ext uri="{FF2B5EF4-FFF2-40B4-BE49-F238E27FC236}">
                <a16:creationId xmlns:a16="http://schemas.microsoft.com/office/drawing/2014/main" id="{6C82ABB9-84BB-45A0-806E-32AB0393698B}"/>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4703262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77B354-A694-4883-B539-40F771AD21CF}"/>
              </a:ext>
            </a:extLst>
          </p:cNvPr>
          <p:cNvPicPr>
            <a:picLocks noGrp="1" noChangeAspect="1"/>
          </p:cNvPicPr>
          <p:nvPr>
            <p:ph type="pic" sz="quarter" idx="14"/>
          </p:nvPr>
        </p:nvPicPr>
        <p:blipFill>
          <a:blip r:embed="rId3"/>
          <a:srcRect t="6135" b="6135"/>
          <a:stretch>
            <a:fillRect/>
          </a:stretch>
        </p:blipFill>
        <p:spPr>
          <a:prstGeom prst="rect">
            <a:avLst/>
          </a:prstGeom>
        </p:spPr>
      </p:pic>
      <p:sp>
        <p:nvSpPr>
          <p:cNvPr id="3" name="Text Placeholder 2">
            <a:extLst>
              <a:ext uri="{FF2B5EF4-FFF2-40B4-BE49-F238E27FC236}">
                <a16:creationId xmlns:a16="http://schemas.microsoft.com/office/drawing/2014/main" id="{8A6BC5AA-74AF-4C5D-AE9C-5DA7846F80AE}"/>
              </a:ext>
            </a:extLst>
          </p:cNvPr>
          <p:cNvSpPr>
            <a:spLocks noGrp="1"/>
          </p:cNvSpPr>
          <p:nvPr>
            <p:ph type="body" sz="quarter" idx="12"/>
          </p:nvPr>
        </p:nvSpPr>
        <p:spPr/>
        <p:txBody>
          <a:bodyPr/>
          <a:lstStyle/>
          <a:p>
            <a:r>
              <a:rPr lang="en-US" dirty="0"/>
              <a:t>Configuration Editor</a:t>
            </a:r>
          </a:p>
        </p:txBody>
      </p:sp>
      <p:sp>
        <p:nvSpPr>
          <p:cNvPr id="4" name="Title 3">
            <a:extLst>
              <a:ext uri="{FF2B5EF4-FFF2-40B4-BE49-F238E27FC236}">
                <a16:creationId xmlns:a16="http://schemas.microsoft.com/office/drawing/2014/main" id="{5F1956B3-30F7-4430-ABB1-AF15F58F2A89}"/>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38747109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We want to first get familiar with how Lua scripting language works. But first we need to build the application.</a:t>
            </a:r>
          </a:p>
          <a:p>
            <a:pPr lvl="2"/>
            <a:r>
              <a:rPr lang="en-US" sz="2000" dirty="0"/>
              <a:t>Close any open environments in VectorCAST.</a:t>
            </a:r>
          </a:p>
          <a:p>
            <a:pPr lvl="2"/>
            <a:r>
              <a:rPr lang="en-US" sz="2000" dirty="0"/>
              <a:t>From VectorCAST open a command prompt and change directories to lua-5.3.5</a:t>
            </a:r>
          </a:p>
          <a:p>
            <a:pPr lvl="2"/>
            <a:r>
              <a:rPr lang="en-US" sz="2000" dirty="0"/>
              <a:t>Build the executable by entering the following command</a:t>
            </a:r>
          </a:p>
          <a:p>
            <a:pPr lvl="3"/>
            <a:r>
              <a:rPr lang="en-US" sz="1800" dirty="0"/>
              <a:t>make clean generic</a:t>
            </a:r>
          </a:p>
          <a:p>
            <a:pPr lvl="2"/>
            <a:r>
              <a:rPr lang="en-US" sz="2000" dirty="0"/>
              <a:t>Change to the “src” directory and verify that lua.exe exists</a:t>
            </a:r>
          </a:p>
          <a:p>
            <a:pPr lvl="3"/>
            <a:r>
              <a:rPr lang="en-US" sz="1800" dirty="0"/>
              <a:t>Check timestamp to make sure it is current</a:t>
            </a:r>
          </a:p>
          <a:p>
            <a:pPr>
              <a:buNone/>
            </a:pPr>
            <a:r>
              <a:rPr lang="en-US" sz="2000" dirty="0"/>
              <a:t>Execute a Lua command and script </a:t>
            </a:r>
          </a:p>
          <a:p>
            <a:pPr lvl="2"/>
            <a:r>
              <a:rPr lang="en-US" sz="2000" dirty="0"/>
              <a:t>From the “src” directory execute lua.exe and enter the following commands</a:t>
            </a:r>
          </a:p>
          <a:p>
            <a:pPr lvl="3"/>
            <a:r>
              <a:rPr lang="en-US" sz="1800" dirty="0"/>
              <a:t>print “Hello world!!”</a:t>
            </a:r>
          </a:p>
          <a:p>
            <a:pPr lvl="3"/>
            <a:r>
              <a:rPr lang="en-US" sz="1800" dirty="0"/>
              <a:t>os.exit()</a:t>
            </a:r>
          </a:p>
          <a:p>
            <a:pPr lvl="2"/>
            <a:r>
              <a:rPr lang="en-US" sz="2000" dirty="0"/>
              <a:t>Change to the lua-5.3.4-tests to run sample test script</a:t>
            </a:r>
          </a:p>
          <a:p>
            <a:pPr lvl="3"/>
            <a:r>
              <a:rPr lang="en-US" sz="1800" dirty="0"/>
              <a:t>..\lua-5.3.5\src\lua.exe strings.lua</a:t>
            </a:r>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Building and Running Lua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3755297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Now that we are familiar with Lua execution and the folder structure we can build the QA environment.</a:t>
            </a:r>
          </a:p>
          <a:p>
            <a:r>
              <a:rPr lang="en-US" sz="2000" dirty="0"/>
              <a:t>Create test suite and group nodes for system testing.</a:t>
            </a:r>
          </a:p>
          <a:p>
            <a:pPr lvl="2"/>
            <a:r>
              <a:rPr lang="en-US" sz="2000" dirty="0"/>
              <a:t>In the VectorCAST Project View right click on compiler node GNU_Native_9.x_9.2_C and select Add Test Suite</a:t>
            </a:r>
          </a:p>
          <a:p>
            <a:pPr lvl="2"/>
            <a:r>
              <a:rPr lang="en-US" sz="2000" dirty="0"/>
              <a:t>Name the new test suite “MinGW_SystemTestSuite” and click Add</a:t>
            </a:r>
          </a:p>
          <a:p>
            <a:pPr lvl="2"/>
            <a:r>
              <a:rPr lang="en-US" sz="2000" dirty="0"/>
              <a:t>Right click on MinGW_SystemTestSuite and select Add Group</a:t>
            </a:r>
          </a:p>
          <a:p>
            <a:pPr lvl="2"/>
            <a:r>
              <a:rPr lang="en-US" sz="2000" dirty="0"/>
              <a:t>Name the new group “MinGW_SystemTestGroup” and select Add</a:t>
            </a:r>
          </a:p>
          <a:p>
            <a:pPr>
              <a:buNone/>
            </a:pPr>
            <a:r>
              <a:rPr lang="en-US" sz="2000" dirty="0"/>
              <a:t>Create the QA environment</a:t>
            </a:r>
          </a:p>
          <a:p>
            <a:pPr lvl="2"/>
            <a:r>
              <a:rPr lang="en-US" sz="2000" dirty="0"/>
              <a:t>Right click on MinGW_SystemTestGroup and select Create System Test Environment-&gt;interactive</a:t>
            </a:r>
          </a:p>
          <a:p>
            <a:pPr lvl="2"/>
            <a:r>
              <a:rPr lang="en-US" sz="2000" dirty="0"/>
              <a:t>Step 2:</a:t>
            </a:r>
          </a:p>
          <a:p>
            <a:pPr lvl="3"/>
            <a:r>
              <a:rPr lang="en-US" sz="1800" dirty="0"/>
              <a:t>Name the environment “Lua_System_Test” click Next</a:t>
            </a:r>
          </a:p>
          <a:p>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209376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Create the QA environment continued.</a:t>
            </a:r>
          </a:p>
          <a:p>
            <a:pPr lvl="2"/>
            <a:r>
              <a:rPr lang="en-US" sz="2000" dirty="0"/>
              <a:t>Step 3:</a:t>
            </a:r>
          </a:p>
          <a:p>
            <a:pPr lvl="3"/>
            <a:r>
              <a:rPr lang="en-US" sz="1800" dirty="0"/>
              <a:t>From the Base Directory drop down list select environment variable VCAST_SRC_BASE</a:t>
            </a:r>
          </a:p>
          <a:p>
            <a:pPr lvl="3"/>
            <a:r>
              <a:rPr lang="en-US" sz="1800" dirty="0"/>
              <a:t>Check the box next to the “src” folder in the Source Directories pane. This will select all files for instrumentation.</a:t>
            </a:r>
          </a:p>
          <a:p>
            <a:pPr lvl="3"/>
            <a:r>
              <a:rPr lang="en-US" sz="1800" dirty="0"/>
              <a:t>Click Next</a:t>
            </a:r>
          </a:p>
          <a:p>
            <a:pPr lvl="2"/>
            <a:r>
              <a:rPr lang="en-US" sz="2000" dirty="0"/>
              <a:t>Step 4:</a:t>
            </a:r>
          </a:p>
          <a:p>
            <a:pPr lvl="3"/>
            <a:r>
              <a:rPr lang="en-US" sz="1600" dirty="0"/>
              <a:t>Use default options.</a:t>
            </a:r>
          </a:p>
          <a:p>
            <a:pPr lvl="2"/>
            <a:r>
              <a:rPr lang="en-US" sz="2000" dirty="0"/>
              <a:t>Click Build</a:t>
            </a:r>
          </a:p>
          <a:p>
            <a:pPr>
              <a:buNone/>
            </a:pPr>
            <a:endParaRPr lang="en-US" sz="2000" dirty="0"/>
          </a:p>
          <a:p>
            <a:pPr>
              <a:buNone/>
            </a:pPr>
            <a:r>
              <a:rPr lang="en-US" sz="2000" dirty="0"/>
              <a:t>The Environment View should now be open listing 35 files that were selected in Step 3. We are now ready to instrument the files, append c_cover_io and edit system_tests.py script</a:t>
            </a:r>
          </a:p>
          <a:p>
            <a:pPr lvl="2"/>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726928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Instrument files for Statement and Branch coverage.</a:t>
            </a:r>
          </a:p>
          <a:p>
            <a:pPr lvl="2"/>
            <a:r>
              <a:rPr lang="en-US" sz="2000" dirty="0"/>
              <a:t>From the environment view select all files</a:t>
            </a:r>
          </a:p>
          <a:p>
            <a:pPr lvl="3"/>
            <a:r>
              <a:rPr lang="en-US" sz="1800" dirty="0"/>
              <a:t>Click in the environment view window and press Ctrl-A on the keyboard</a:t>
            </a:r>
          </a:p>
          <a:p>
            <a:pPr lvl="2"/>
            <a:r>
              <a:rPr lang="en-US" sz="2000" dirty="0"/>
              <a:t>Right click and select Instrument-&gt;Statement+Branch</a:t>
            </a:r>
          </a:p>
          <a:p>
            <a:pPr lvl="3"/>
            <a:r>
              <a:rPr lang="en-US" sz="1800" dirty="0"/>
              <a:t>This will create instrumented copies of the source code and store them in the following directory</a:t>
            </a:r>
          </a:p>
          <a:p>
            <a:pPr lvl="4"/>
            <a:r>
              <a:rPr lang="en-US" sz="1800" dirty="0"/>
              <a:t>\vcast_working\vcast_qa\Lua_System_Test\vc-inst</a:t>
            </a:r>
          </a:p>
          <a:p>
            <a:pPr>
              <a:buNone/>
            </a:pPr>
            <a:endParaRPr lang="en-US" sz="2000" dirty="0"/>
          </a:p>
          <a:p>
            <a:pPr>
              <a:buNone/>
            </a:pPr>
            <a:r>
              <a:rPr lang="en-US" sz="2000" dirty="0"/>
              <a:t>Lua builds two executables: lua.exe and luac.exe. Therefore, there are two main functions in each source file lua.c and luac.c. We will append Cover IO to each file.</a:t>
            </a:r>
          </a:p>
          <a:p>
            <a:pPr lvl="2"/>
            <a:r>
              <a:rPr lang="en-US" sz="2000" dirty="0"/>
              <a:t>Right click on lua.c and select Append Cover IO</a:t>
            </a:r>
          </a:p>
          <a:p>
            <a:pPr lvl="2"/>
            <a:r>
              <a:rPr lang="en-US" sz="2000" dirty="0"/>
              <a:t>Do the same for luac.c</a:t>
            </a:r>
          </a:p>
          <a:p>
            <a:pPr lvl="2"/>
            <a:r>
              <a:rPr lang="en-US" sz="2000" dirty="0"/>
              <a:t>Close environment File-&gt;Close Environment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Instrument Source Code and Append c_cover_io.c</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932326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2"/>
            <a:r>
              <a:rPr lang="en-US" dirty="0"/>
              <a:t>Training Structure</a:t>
            </a:r>
          </a:p>
          <a:p>
            <a:pPr lvl="3"/>
            <a:r>
              <a:rPr lang="en-US" dirty="0"/>
              <a:t>Multiple Modules</a:t>
            </a:r>
          </a:p>
          <a:p>
            <a:pPr lvl="3"/>
            <a:r>
              <a:rPr lang="en-US" dirty="0"/>
              <a:t>Module Format</a:t>
            </a:r>
          </a:p>
          <a:p>
            <a:pPr lvl="4"/>
            <a:r>
              <a:rPr lang="en-US" dirty="0"/>
              <a:t>15-20 minutes of lecture with slides</a:t>
            </a:r>
          </a:p>
          <a:p>
            <a:pPr lvl="4"/>
            <a:r>
              <a:rPr lang="en-US" dirty="0"/>
              <a:t>20-30 minutes of exercises</a:t>
            </a:r>
          </a:p>
          <a:p>
            <a:pPr lvl="4"/>
            <a:r>
              <a:rPr lang="en-US" dirty="0"/>
              <a:t>1 or 2 quiz questions</a:t>
            </a:r>
          </a:p>
          <a:p>
            <a:pPr lvl="2"/>
            <a:endParaRPr lang="en-US" dirty="0"/>
          </a:p>
          <a:p>
            <a:pPr lvl="2"/>
            <a:r>
              <a:rPr lang="en-US" dirty="0"/>
              <a:t>Training Deliverables (zip file should be on your machine)</a:t>
            </a:r>
          </a:p>
          <a:p>
            <a:pPr lvl="3"/>
            <a:r>
              <a:rPr lang="en-US" dirty="0"/>
              <a:t>VectorCAST Product Installation Package</a:t>
            </a:r>
          </a:p>
          <a:p>
            <a:pPr lvl="3"/>
            <a:r>
              <a:rPr lang="en-US" dirty="0"/>
              <a:t>VectorCAST Evaluation License Key</a:t>
            </a:r>
          </a:p>
          <a:p>
            <a:pPr lvl="3"/>
            <a:r>
              <a:rPr lang="en-US" dirty="0"/>
              <a:t>PDF File which contains all of the Training Slides</a:t>
            </a:r>
          </a:p>
          <a:p>
            <a:pPr lvl="3"/>
            <a:r>
              <a:rPr lang="en-US" dirty="0"/>
              <a:t>Source Code and Test Scripts For Exercises</a:t>
            </a:r>
          </a:p>
          <a:p>
            <a:pPr lvl="2"/>
            <a:endParaRPr lang="en-US" dirty="0"/>
          </a:p>
          <a:p>
            <a:pPr lvl="2"/>
            <a:r>
              <a:rPr lang="en-US" dirty="0"/>
              <a:t>Let’s Go!</a:t>
            </a:r>
          </a:p>
          <a:p>
            <a:pPr lvl="3"/>
            <a:r>
              <a:rPr lang="en-US" dirty="0"/>
              <a:t>Install VectorCAST</a:t>
            </a:r>
          </a:p>
          <a:p>
            <a:pPr lvl="3"/>
            <a:r>
              <a:rPr lang="en-US" dirty="0"/>
              <a:t>Verify the License</a:t>
            </a:r>
          </a:p>
          <a:p>
            <a:pPr lvl="3"/>
            <a:r>
              <a:rPr lang="en-US" dirty="0"/>
              <a:t>Start VectorCAST</a:t>
            </a:r>
          </a:p>
          <a:p>
            <a:pPr lvl="1"/>
            <a:endParaRPr lang="en-US" dirty="0"/>
          </a:p>
        </p:txBody>
      </p:sp>
      <p:sp>
        <p:nvSpPr>
          <p:cNvPr id="3" name="Textplatzhalter 2">
            <a:extLst>
              <a:ext uri="{FF2B5EF4-FFF2-40B4-BE49-F238E27FC236}">
                <a16:creationId xmlns:a16="http://schemas.microsoft.com/office/drawing/2014/main" id="{39E30B9E-1FF2-43EE-A255-6FF6DBC54A21}"/>
              </a:ext>
            </a:extLst>
          </p:cNvPr>
          <p:cNvSpPr>
            <a:spLocks noGrp="1"/>
          </p:cNvSpPr>
          <p:nvPr>
            <p:ph type="body" sz="quarter" idx="12"/>
          </p:nvPr>
        </p:nvSpPr>
        <p:spPr/>
        <p:txBody>
          <a:bodyPr/>
          <a:lstStyle/>
          <a:p>
            <a:r>
              <a:rPr lang="en-US" dirty="0"/>
              <a:t>Training Structure</a:t>
            </a:r>
          </a:p>
        </p:txBody>
      </p:sp>
      <p:sp>
        <p:nvSpPr>
          <p:cNvPr id="2" name="Title 1"/>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572798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Next we need to edit the python script to perform the instrumented build.</a:t>
            </a:r>
          </a:p>
          <a:p>
            <a:pPr lvl="2"/>
            <a:r>
              <a:rPr lang="en-US" sz="2000" dirty="0"/>
              <a:t>Right click on the Lua_System_Test environment and select </a:t>
            </a:r>
          </a:p>
          <a:p>
            <a:pPr lvl="3"/>
            <a:r>
              <a:rPr lang="en-US" sz="1800" dirty="0"/>
              <a:t>System Testing-&gt;Edit Script</a:t>
            </a:r>
          </a:p>
          <a:p>
            <a:pPr lvl="2"/>
            <a:r>
              <a:rPr lang="en-US" sz="2000" dirty="0"/>
              <a:t>In the editor find “self.locationWhereWeRunMake” and edit to the following:</a:t>
            </a:r>
          </a:p>
          <a:p>
            <a:pPr lvl="3"/>
            <a:r>
              <a:rPr lang="en-US" sz="1800" dirty="0"/>
              <a:t>self.locationWhereWeRunMake = os.environ['VCAST_SRC_BASE’]</a:t>
            </a:r>
          </a:p>
          <a:p>
            <a:pPr lvl="3"/>
            <a:r>
              <a:rPr lang="en-US" sz="1800" dirty="0"/>
              <a:t>Using the environment variable will make this solution portable.</a:t>
            </a:r>
          </a:p>
          <a:p>
            <a:pPr lvl="2"/>
            <a:r>
              <a:rPr lang="en-US" sz="2000" dirty="0"/>
              <a:t>Find “self.topLevelMakeCommand” and edit to the following:</a:t>
            </a:r>
          </a:p>
          <a:p>
            <a:pPr lvl="3"/>
            <a:r>
              <a:rPr lang="en-US" sz="1800" dirty="0"/>
              <a:t>self.topLevelMakeCommand = 'make generic’</a:t>
            </a:r>
          </a:p>
          <a:p>
            <a:pPr lvl="2"/>
            <a:r>
              <a:rPr lang="en-US" sz="2000" dirty="0"/>
              <a:t>Save the python script by closing the editor.</a:t>
            </a:r>
          </a:p>
          <a:p>
            <a:pPr lvl="3"/>
            <a:r>
              <a:rPr lang="en-US" sz="1800" dirty="0"/>
              <a:t>If you notice a black triangle icon on the QA environment, that means you have a syntax error. The exact error with line number will be displayed in the Messages window.</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Edit system_tests.py Script to Build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064746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Before we build the instrumented application we need to ensure that the “Always” option is selected to Apply Coverage to Source Tree.</a:t>
            </a:r>
          </a:p>
          <a:p>
            <a:pPr lvl="2"/>
            <a:r>
              <a:rPr lang="en-US" sz="1800" dirty="0"/>
              <a:t>Right click on QA environment and select System Testing-&gt;Apply Coverage to Source Tree.</a:t>
            </a:r>
          </a:p>
          <a:p>
            <a:pPr lvl="2"/>
            <a:r>
              <a:rPr lang="en-US" sz="1800" dirty="0"/>
              <a:t>Select “During Build” if not already selected.</a:t>
            </a:r>
          </a:p>
          <a:p>
            <a:pPr>
              <a:buNone/>
            </a:pPr>
            <a:endParaRPr lang="en-US" sz="1800" dirty="0"/>
          </a:p>
          <a:p>
            <a:pPr>
              <a:buNone/>
            </a:pPr>
            <a:r>
              <a:rPr lang="en-US" sz="2000" dirty="0"/>
              <a:t>Build the instrumented application</a:t>
            </a:r>
          </a:p>
          <a:p>
            <a:pPr lvl="2"/>
            <a:r>
              <a:rPr lang="en-US" sz="1800" dirty="0"/>
              <a:t>Right click on the QA environment in the Project View and select Build.</a:t>
            </a:r>
          </a:p>
          <a:p>
            <a:pPr lvl="2"/>
            <a:r>
              <a:rPr lang="en-US" sz="1800" dirty="0"/>
              <a:t>Once the build has successfully completed go to the source code directory and open a few of the source files to make sure that they have been reverted back to the original source.</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 the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1037516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 order to recreate the VectorCAST/QA environment we need to generate regression scripts.</a:t>
            </a:r>
          </a:p>
          <a:p>
            <a:pPr lvl="2"/>
            <a:r>
              <a:rPr lang="en-US" sz="2000" dirty="0"/>
              <a:t>Open the Lua_System_Test QA environment.</a:t>
            </a:r>
          </a:p>
          <a:p>
            <a:pPr lvl="2"/>
            <a:r>
              <a:rPr lang="en-US" sz="2000" dirty="0"/>
              <a:t>Select Environment-&gt;Create Regression Script</a:t>
            </a:r>
          </a:p>
          <a:p>
            <a:pPr lvl="2"/>
            <a:r>
              <a:rPr lang="en-US" sz="2000" dirty="0"/>
              <a:t>In the Choose Save Directory dialog select the vcast_qa folder and click on Choose.</a:t>
            </a:r>
          </a:p>
          <a:p>
            <a:pPr lvl="2"/>
            <a:r>
              <a:rPr lang="en-US" sz="2000" dirty="0"/>
              <a:t>Select OK when the Regression Script Built dialog appears.</a:t>
            </a:r>
          </a:p>
          <a:p>
            <a:pPr lvl="2"/>
            <a:r>
              <a:rPr lang="en-US" sz="2000" dirty="0"/>
              <a:t>Open the vcast_qa folder and verify that Lua_System_Test.bat and Lua_System_Test.enc is present.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Regression Scripts</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8366330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Open a command prompt from the VectorCAST toolbar and navigate to the “lua-5.3.4-tests” folder.</a:t>
            </a:r>
          </a:p>
          <a:p>
            <a:pPr lvl="2"/>
            <a:r>
              <a:rPr lang="en-US" sz="2000" dirty="0"/>
              <a:t>At the command line enter the following commands</a:t>
            </a:r>
          </a:p>
          <a:p>
            <a:pPr lvl="3"/>
            <a:r>
              <a:rPr lang="en-US" sz="1800" dirty="0"/>
              <a:t>..\lua-5.3.5\src\lua.exe constructs.lua</a:t>
            </a:r>
          </a:p>
          <a:p>
            <a:pPr lvl="3"/>
            <a:r>
              <a:rPr lang="en-US" sz="1800" dirty="0"/>
              <a:t>..\lua-5.3.5\src\lua.exe literals.lua</a:t>
            </a:r>
          </a:p>
          <a:p>
            <a:pPr lvl="3"/>
            <a:r>
              <a:rPr lang="en-US" sz="1800" dirty="0"/>
              <a:t>..\lua-5.3.5\src\lua.exe goto.lua</a:t>
            </a:r>
          </a:p>
          <a:p>
            <a:pPr lvl="3"/>
            <a:r>
              <a:rPr lang="en-US" sz="1800" dirty="0"/>
              <a:t>..\lua-5.3.5\src\lua.exe locals.lua</a:t>
            </a:r>
          </a:p>
          <a:p>
            <a:pPr>
              <a:buNone/>
            </a:pPr>
            <a:r>
              <a:rPr lang="en-US" sz="2000" dirty="0"/>
              <a:t>Now we can collect coverage data from the system tests that were executed to import into VectorCAST.</a:t>
            </a:r>
          </a:p>
          <a:p>
            <a:pPr lvl="2"/>
            <a:r>
              <a:rPr lang="en-US" sz="2000" dirty="0"/>
              <a:t>Open the Lua_System_Test environment and select Environment-&gt;Add Test Results.</a:t>
            </a:r>
          </a:p>
          <a:p>
            <a:pPr lvl="2"/>
            <a:r>
              <a:rPr lang="en-US" sz="2000" dirty="0"/>
              <a:t>Navigate to the “lua-5.3.5\src” folder, select the TESTINSS.DAT file and click on Open</a:t>
            </a:r>
          </a:p>
          <a:p>
            <a:pPr lvl="2"/>
            <a:r>
              <a:rPr lang="en-US" sz="2000" dirty="0"/>
              <a:t>In the Add Result dialog enter a name for the test result “First Run”</a:t>
            </a:r>
          </a:p>
          <a:p>
            <a:pPr lvl="2"/>
            <a:r>
              <a:rPr lang="en-US" sz="2000" dirty="0"/>
              <a:t>In the Test Results pane check the box next to First Run to open the coverage</a:t>
            </a:r>
          </a:p>
          <a:p>
            <a:pPr lvl="2"/>
            <a:r>
              <a:rPr lang="en-US" sz="2000" dirty="0"/>
              <a:t>Examine the coverage for different files in the coverage viewer.</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Execute System Tests and Collect Coverage Data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78576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2"/>
            <a:r>
              <a:rPr lang="en-US" sz="2000" dirty="0"/>
              <a:t>Module 1</a:t>
            </a:r>
          </a:p>
          <a:p>
            <a:pPr lvl="4"/>
            <a:r>
              <a:rPr lang="en-US" sz="2000" dirty="0"/>
              <a:t>Workflow Preparation</a:t>
            </a:r>
          </a:p>
          <a:p>
            <a:pPr lvl="2"/>
            <a:r>
              <a:rPr lang="en-US" sz="2000" dirty="0"/>
              <a:t>Module 2</a:t>
            </a:r>
          </a:p>
          <a:p>
            <a:pPr lvl="4"/>
            <a:r>
              <a:rPr lang="en-US" sz="2000" dirty="0"/>
              <a:t>VectorCAST C/C++ Workflow</a:t>
            </a:r>
          </a:p>
          <a:p>
            <a:pPr lvl="2"/>
            <a:r>
              <a:rPr lang="en-US" sz="2000" dirty="0"/>
              <a:t>Module 3</a:t>
            </a:r>
          </a:p>
          <a:p>
            <a:pPr lvl="4"/>
            <a:r>
              <a:rPr lang="en-US" sz="2000" dirty="0"/>
              <a:t>VectorCAST QA</a:t>
            </a:r>
          </a:p>
          <a:p>
            <a:pPr lvl="2"/>
            <a:r>
              <a:rPr lang="en-US" sz="2000" dirty="0"/>
              <a:t>Module 4</a:t>
            </a:r>
          </a:p>
          <a:p>
            <a:pPr lvl="4"/>
            <a:r>
              <a:rPr lang="en-US" sz="2000" dirty="0"/>
              <a:t>Configuration Management</a:t>
            </a:r>
          </a:p>
          <a:p>
            <a:pPr lvl="2"/>
            <a:r>
              <a:rPr lang="en-US" sz="2000" dirty="0"/>
              <a:t>Module 5</a:t>
            </a:r>
          </a:p>
          <a:p>
            <a:pPr lvl="3"/>
            <a:r>
              <a:rPr lang="en-US" sz="2000" dirty="0"/>
              <a:t>Continuous integration</a:t>
            </a:r>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Training Agenda</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406787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sz="2000" dirty="0"/>
              <a:t>Test without writing any test code</a:t>
            </a:r>
          </a:p>
          <a:p>
            <a:pPr lvl="2"/>
            <a:r>
              <a:rPr lang="en-US" sz="2000" dirty="0"/>
              <a:t>Sophisticated Test Case Editor</a:t>
            </a:r>
          </a:p>
          <a:p>
            <a:pPr lvl="2"/>
            <a:r>
              <a:rPr lang="en-US" sz="2000" dirty="0"/>
              <a:t>Sophisticated Code Coverage Viewer</a:t>
            </a:r>
          </a:p>
          <a:p>
            <a:pPr lvl="2"/>
            <a:r>
              <a:rPr lang="en-US" sz="2000" dirty="0"/>
              <a:t>Tool Qualification Materials</a:t>
            </a:r>
          </a:p>
          <a:p>
            <a:pPr lvl="3"/>
            <a:r>
              <a:rPr lang="en-US" sz="1800" dirty="0"/>
              <a:t>Avionics: RTCA DO 178B / C</a:t>
            </a:r>
          </a:p>
          <a:p>
            <a:pPr lvl="3"/>
            <a:r>
              <a:rPr lang="en-US" sz="1800" dirty="0"/>
              <a:t>Automotive: ISO-26262</a:t>
            </a:r>
          </a:p>
          <a:p>
            <a:pPr lvl="3"/>
            <a:r>
              <a:rPr lang="en-US" sz="1800" dirty="0"/>
              <a:t>Medical: U.S. FDA</a:t>
            </a:r>
          </a:p>
          <a:p>
            <a:pPr lvl="3"/>
            <a:r>
              <a:rPr lang="en-US" sz="1800" dirty="0"/>
              <a:t>Process Control: IEC-61508</a:t>
            </a:r>
          </a:p>
          <a:p>
            <a:pPr lvl="3"/>
            <a:r>
              <a:rPr lang="en-US" sz="1800" dirty="0"/>
              <a:t>Railway: EN-50128</a:t>
            </a:r>
          </a:p>
          <a:p>
            <a:pPr marL="468000" lvl="3" indent="0">
              <a:buNone/>
            </a:pPr>
            <a:endParaRPr lang="en-US" sz="1800" dirty="0"/>
          </a:p>
          <a:p>
            <a:pPr lvl="2"/>
            <a:r>
              <a:rPr lang="en-US" sz="2000" dirty="0"/>
              <a:t>Built-in Regression Testing</a:t>
            </a:r>
          </a:p>
          <a:p>
            <a:pPr marL="252000" lvl="2" indent="0">
              <a:buNone/>
            </a:pPr>
            <a:endParaRPr lang="en-US" sz="2000" dirty="0"/>
          </a:p>
          <a:p>
            <a:pPr lvl="2"/>
            <a:r>
              <a:rPr lang="en-US" sz="2000" dirty="0"/>
              <a:t>Caveat: Using VectorCAST is more work than not testing!</a:t>
            </a:r>
            <a:endParaRPr lang="en-US" dirty="0"/>
          </a:p>
        </p:txBody>
      </p:sp>
      <p:sp>
        <p:nvSpPr>
          <p:cNvPr id="2" name="Textplatzhalter 1">
            <a:extLst>
              <a:ext uri="{FF2B5EF4-FFF2-40B4-BE49-F238E27FC236}">
                <a16:creationId xmlns:a16="http://schemas.microsoft.com/office/drawing/2014/main" id="{42A9480C-BA2C-4B30-86D9-AF0F312D9F27}"/>
              </a:ext>
            </a:extLst>
          </p:cNvPr>
          <p:cNvSpPr>
            <a:spLocks noGrp="1"/>
          </p:cNvSpPr>
          <p:nvPr>
            <p:ph type="body" sz="quarter" idx="12"/>
          </p:nvPr>
        </p:nvSpPr>
        <p:spPr/>
        <p:txBody>
          <a:bodyPr/>
          <a:lstStyle/>
          <a:p>
            <a:r>
              <a:rPr lang="en-US" dirty="0"/>
              <a:t>Why Use an Automated Test Tool</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383875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pPr>
              <a:buNone/>
            </a:pPr>
            <a:r>
              <a:rPr lang="en-US" sz="1800" dirty="0"/>
              <a:t>VectorCAST parallels manual method of testing</a:t>
            </a:r>
            <a:endParaRPr lang="en-US" dirty="0"/>
          </a:p>
          <a:p>
            <a:pPr marL="0" lvl="1" indent="0">
              <a:buNone/>
            </a:pPr>
            <a:r>
              <a:rPr lang="en-US" dirty="0"/>
              <a:t> </a:t>
            </a:r>
          </a:p>
          <a:p>
            <a:pPr lvl="2"/>
            <a:r>
              <a:rPr lang="en-US" dirty="0"/>
              <a:t>Processes in manual testing are automated with VectorCAST:</a:t>
            </a:r>
          </a:p>
          <a:p>
            <a:pPr lvl="3"/>
            <a:r>
              <a:rPr lang="en-US" dirty="0"/>
              <a:t>VectorCAST QA</a:t>
            </a:r>
          </a:p>
          <a:p>
            <a:pPr lvl="4"/>
            <a:r>
              <a:rPr lang="en-US" dirty="0"/>
              <a:t>Instruments entire application</a:t>
            </a:r>
          </a:p>
          <a:p>
            <a:pPr lvl="4"/>
            <a:r>
              <a:rPr lang="en-US" dirty="0"/>
              <a:t>Automate build of instrumented code</a:t>
            </a:r>
          </a:p>
          <a:p>
            <a:pPr lvl="4"/>
            <a:r>
              <a:rPr lang="en-US" dirty="0"/>
              <a:t>Automate execution of test scripts and manual procedures</a:t>
            </a:r>
          </a:p>
          <a:p>
            <a:pPr lvl="3"/>
            <a:r>
              <a:rPr lang="en-US" dirty="0"/>
              <a:t>VectorCAST C/C++</a:t>
            </a:r>
          </a:p>
          <a:p>
            <a:pPr lvl="4"/>
            <a:r>
              <a:rPr lang="en-US" dirty="0"/>
              <a:t>Building Test Code</a:t>
            </a:r>
          </a:p>
          <a:p>
            <a:pPr lvl="4"/>
            <a:r>
              <a:rPr lang="en-US" dirty="0"/>
              <a:t>Constructing Test Cases</a:t>
            </a:r>
          </a:p>
          <a:p>
            <a:pPr lvl="4"/>
            <a:r>
              <a:rPr lang="en-US" dirty="0"/>
              <a:t>Executing Tests</a:t>
            </a:r>
          </a:p>
          <a:p>
            <a:pPr lvl="3"/>
            <a:r>
              <a:rPr lang="en-US" dirty="0"/>
              <a:t>Building Test Documentation</a:t>
            </a:r>
          </a:p>
          <a:p>
            <a:endParaRPr lang="en-US" dirty="0"/>
          </a:p>
          <a:p>
            <a:r>
              <a:rPr lang="en-US" dirty="0"/>
              <a:t>The following must be present: </a:t>
            </a:r>
          </a:p>
          <a:p>
            <a:pPr lvl="2"/>
            <a:r>
              <a:rPr lang="en-US" dirty="0"/>
              <a:t>Compiler (on path)</a:t>
            </a:r>
          </a:p>
          <a:p>
            <a:pPr lvl="2"/>
            <a:r>
              <a:rPr lang="en-US" dirty="0"/>
              <a:t>Code Under Test Which Compiles</a:t>
            </a:r>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Methods and Prerequisites</a:t>
            </a:r>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11545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sz="2000" dirty="0"/>
              <a:t>VectorCAST C/C++ Training</a:t>
            </a:r>
          </a:p>
          <a:p>
            <a:pPr lvl="2"/>
            <a:r>
              <a:rPr lang="en-US" sz="1800" dirty="0"/>
              <a:t>How to use the tools supplied with VectorCAST</a:t>
            </a:r>
          </a:p>
          <a:p>
            <a:pPr lvl="3"/>
            <a:r>
              <a:rPr lang="en-US" sz="1600" dirty="0"/>
              <a:t>Create Unit Test Environments</a:t>
            </a:r>
          </a:p>
          <a:p>
            <a:pPr lvl="4"/>
            <a:r>
              <a:rPr lang="en-US" sz="1600" dirty="0"/>
              <a:t>Simple, Compound and Basis Path Test Cases</a:t>
            </a:r>
          </a:p>
          <a:p>
            <a:pPr lvl="4"/>
            <a:r>
              <a:rPr lang="en-US" sz="1600" dirty="0"/>
              <a:t>Environment, Test Case and Parameter User Code</a:t>
            </a:r>
          </a:p>
          <a:p>
            <a:pPr lvl="3"/>
            <a:r>
              <a:rPr lang="en-US" sz="1600" dirty="0"/>
              <a:t>Create System Test Environments</a:t>
            </a:r>
          </a:p>
          <a:p>
            <a:pPr lvl="4"/>
            <a:r>
              <a:rPr lang="en-US" sz="1600" dirty="0"/>
              <a:t>Instrument Source Code</a:t>
            </a:r>
          </a:p>
          <a:p>
            <a:pPr lvl="4"/>
            <a:r>
              <a:rPr lang="en-US" sz="1600" dirty="0"/>
              <a:t>Collect Coverage Data</a:t>
            </a:r>
          </a:p>
          <a:p>
            <a:pPr lvl="3"/>
            <a:r>
              <a:rPr lang="en-US" sz="1600" dirty="0"/>
              <a:t>Probe Points, Requirements Gateway, Cover By Analysis, CSV Import</a:t>
            </a:r>
          </a:p>
          <a:p>
            <a:pPr marL="0" lvl="1" indent="0">
              <a:buNone/>
            </a:pPr>
            <a:r>
              <a:rPr lang="en-US" sz="2000" dirty="0"/>
              <a:t>VectorCAST Workflow Training</a:t>
            </a:r>
          </a:p>
          <a:p>
            <a:pPr lvl="2"/>
            <a:r>
              <a:rPr lang="en-US" sz="1800" dirty="0"/>
              <a:t>How to implement VectorCAST</a:t>
            </a:r>
            <a:r>
              <a:rPr lang="en-US" sz="2000" dirty="0"/>
              <a:t> </a:t>
            </a:r>
          </a:p>
          <a:p>
            <a:pPr lvl="3"/>
            <a:r>
              <a:rPr lang="en-US" sz="1600" dirty="0"/>
              <a:t>From Nothing to Something</a:t>
            </a:r>
          </a:p>
          <a:p>
            <a:pPr lvl="4"/>
            <a:r>
              <a:rPr lang="en-US" sz="1600" dirty="0"/>
              <a:t>Create Testing Solution from Beginning to End</a:t>
            </a:r>
          </a:p>
          <a:p>
            <a:pPr lvl="5"/>
            <a:r>
              <a:rPr lang="en-US" sz="1600" dirty="0"/>
              <a:t>VectorCAST Start-up Scripts</a:t>
            </a:r>
          </a:p>
          <a:p>
            <a:pPr lvl="5"/>
            <a:r>
              <a:rPr lang="en-US" sz="1600" dirty="0"/>
              <a:t>Collecting Build Information</a:t>
            </a:r>
          </a:p>
          <a:p>
            <a:pPr lvl="5"/>
            <a:r>
              <a:rPr lang="en-US" sz="1600" dirty="0"/>
              <a:t>Set Up Complete Working Solution</a:t>
            </a:r>
          </a:p>
          <a:p>
            <a:pPr lvl="3"/>
            <a:r>
              <a:rPr lang="en-US" sz="1600" dirty="0"/>
              <a:t>Implement with Your Project</a:t>
            </a:r>
          </a:p>
          <a:p>
            <a:pPr marL="0" lvl="1" indent="0">
              <a:buNone/>
            </a:pPr>
            <a:endParaRPr lang="en-US" sz="2000" dirty="0"/>
          </a:p>
        </p:txBody>
      </p:sp>
      <p:sp>
        <p:nvSpPr>
          <p:cNvPr id="7" name="Textplatzhalter 6">
            <a:extLst>
              <a:ext uri="{FF2B5EF4-FFF2-40B4-BE49-F238E27FC236}">
                <a16:creationId xmlns:a16="http://schemas.microsoft.com/office/drawing/2014/main" id="{003314FC-052F-4057-A84B-06AC53E2AD8C}"/>
              </a:ext>
            </a:extLst>
          </p:cNvPr>
          <p:cNvSpPr>
            <a:spLocks noGrp="1"/>
          </p:cNvSpPr>
          <p:nvPr>
            <p:ph type="body" sz="quarter" idx="12"/>
          </p:nvPr>
        </p:nvSpPr>
        <p:spPr/>
        <p:txBody>
          <a:bodyPr/>
          <a:lstStyle/>
          <a:p>
            <a:r>
              <a:rPr lang="en-US" dirty="0"/>
              <a:t>Comparing VectorCAST Workflow and C/C++ Training</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1409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652732040"/>
              </p:ext>
            </p:extLst>
          </p:nvPr>
        </p:nvGraphicFramePr>
        <p:xfrm>
          <a:off x="670985" y="1385166"/>
          <a:ext cx="10052433" cy="460248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Unit</a:t>
                      </a:r>
                    </a:p>
                  </a:txBody>
                  <a:tcPr marL="92620" marR="92620"/>
                </a:tc>
                <a:tc>
                  <a:txBody>
                    <a:bodyPr/>
                    <a:lstStyle/>
                    <a:p>
                      <a:r>
                        <a:rPr lang="fr-FR" sz="1200" b="0" i="0" u="none" strike="noStrike" kern="1200" baseline="0" dirty="0">
                          <a:solidFill>
                            <a:schemeClr val="tx1"/>
                          </a:solidFill>
                          <a:latin typeface="+mn-lt"/>
                          <a:ea typeface="+mn-ea"/>
                          <a:cs typeface="+mn-cs"/>
                        </a:rPr>
                        <a:t>A C/C++ source-code file (*.c / .cpp), or an Ada Package</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Unit</a:t>
                      </a:r>
                      <a:r>
                        <a:rPr lang="en-US" sz="1200" b="1" i="1" baseline="0" dirty="0">
                          <a:solidFill>
                            <a:srgbClr val="B70032"/>
                          </a:solidFill>
                        </a:rPr>
                        <a:t> </a:t>
                      </a:r>
                      <a:r>
                        <a:rPr lang="en-US" sz="1200" b="1" i="1" dirty="0">
                          <a:solidFill>
                            <a:srgbClr val="B70032"/>
                          </a:solidFill>
                        </a:rPr>
                        <a:t>Under Test (UUT)</a:t>
                      </a:r>
                    </a:p>
                  </a:txBody>
                  <a:tcPr marL="92620" marR="92620"/>
                </a:tc>
                <a:tc>
                  <a:txBody>
                    <a:bodyPr/>
                    <a:lstStyle/>
                    <a:p>
                      <a:r>
                        <a:rPr lang="en-US" sz="1200" b="0" i="0" u="none" strike="noStrike" kern="1200" baseline="0" dirty="0">
                          <a:solidFill>
                            <a:schemeClr val="tx1"/>
                          </a:solidFill>
                          <a:latin typeface="+mn-lt"/>
                          <a:ea typeface="+mn-ea"/>
                          <a:cs typeface="+mn-cs"/>
                        </a:rPr>
                        <a:t>A Unit containing functions that will be tested</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Visible Subprograms</a:t>
                      </a:r>
                    </a:p>
                    <a:p>
                      <a:endParaRPr lang="en-US" sz="1200" b="1" i="1" dirty="0">
                        <a:solidFill>
                          <a:srgbClr val="B70032"/>
                        </a:solidFill>
                      </a:endParaRPr>
                    </a:p>
                    <a:p>
                      <a:r>
                        <a:rPr lang="en-US" sz="1200" b="1" i="1" dirty="0">
                          <a:solidFill>
                            <a:srgbClr val="B70032"/>
                          </a:solidFill>
                        </a:rPr>
                        <a:t>Function Under Test </a:t>
                      </a:r>
                    </a:p>
                  </a:txBody>
                  <a:tcPr marL="92620" marR="92620"/>
                </a:tc>
                <a:tc>
                  <a:txBody>
                    <a:bodyPr/>
                    <a:lstStyle/>
                    <a:p>
                      <a:r>
                        <a:rPr lang="en-US" sz="1200" b="0" i="0" u="none" strike="noStrike" kern="1200" baseline="0" dirty="0">
                          <a:solidFill>
                            <a:schemeClr val="tx1"/>
                          </a:solidFill>
                          <a:latin typeface="+mn-lt"/>
                          <a:ea typeface="+mn-ea"/>
                          <a:cs typeface="+mn-cs"/>
                        </a:rPr>
                        <a:t>Subprograms, or Functions, in the UUT that are Testable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Function, or Visual Subprogram, that is currently being tested (FUT)</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Dependent</a:t>
                      </a:r>
                      <a:r>
                        <a:rPr lang="en-US" sz="1200" b="1" i="1" baseline="0" dirty="0">
                          <a:solidFill>
                            <a:srgbClr val="B70032"/>
                          </a:solidFill>
                        </a:rPr>
                        <a:t> Unit</a:t>
                      </a:r>
                      <a:endParaRPr lang="en-US" sz="1200" b="1" i="1" dirty="0">
                        <a:solidFill>
                          <a:srgbClr val="B70032"/>
                        </a:solidFill>
                      </a:endParaRPr>
                    </a:p>
                  </a:txBody>
                  <a:tcPr marL="92620" marR="92620"/>
                </a:tc>
                <a:tc>
                  <a:txBody>
                    <a:bodyPr/>
                    <a:lstStyle/>
                    <a:p>
                      <a:r>
                        <a:rPr lang="en-US" sz="1200" b="0" i="0" u="none" strike="noStrike" kern="1200" baseline="0" dirty="0">
                          <a:solidFill>
                            <a:schemeClr val="tx1"/>
                          </a:solidFill>
                          <a:latin typeface="+mn-lt"/>
                          <a:ea typeface="+mn-ea"/>
                          <a:cs typeface="+mn-cs"/>
                        </a:rPr>
                        <a:t>A Unit containing subprograms used/called by a UUT</a:t>
                      </a:r>
                      <a:endParaRPr lang="en-US" sz="1200" dirty="0"/>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Stubs</a:t>
                      </a:r>
                    </a:p>
                  </a:txBody>
                  <a:tcPr marL="92620" marR="92620"/>
                </a:tc>
                <a:tc>
                  <a:txBody>
                    <a:bodyPr/>
                    <a:lstStyle/>
                    <a:p>
                      <a:r>
                        <a:rPr lang="en-US" sz="1200" b="0" i="0" u="none" strike="noStrike" kern="1200" baseline="0" dirty="0">
                          <a:solidFill>
                            <a:schemeClr val="tx1"/>
                          </a:solidFill>
                          <a:latin typeface="+mn-lt"/>
                          <a:ea typeface="+mn-ea"/>
                          <a:cs typeface="+mn-cs"/>
                        </a:rPr>
                        <a:t>Alternate unit logic for Dependent Units to allow control of data passed back to the UUT</a:t>
                      </a:r>
                      <a:endParaRPr lang="en-US" sz="1200" dirty="0"/>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Test Driver</a:t>
                      </a:r>
                    </a:p>
                  </a:txBody>
                  <a:tcPr marL="92620" marR="92620"/>
                </a:tc>
                <a:tc>
                  <a:txBody>
                    <a:bodyPr/>
                    <a:lstStyle/>
                    <a:p>
                      <a:r>
                        <a:rPr lang="en-US" sz="1200" b="0" i="0" u="none" strike="noStrike" kern="1200" baseline="0" dirty="0">
                          <a:solidFill>
                            <a:schemeClr val="tx1"/>
                          </a:solidFill>
                          <a:latin typeface="+mn-lt"/>
                          <a:ea typeface="+mn-ea"/>
                          <a:cs typeface="+mn-cs"/>
                        </a:rPr>
                        <a:t>Main program to exercise Visible Subprograms in the UUT</a:t>
                      </a:r>
                      <a:endParaRPr lang="en-US" sz="1200" dirty="0"/>
                    </a:p>
                  </a:txBody>
                  <a:tcPr marL="92620" marR="92620"/>
                </a:tc>
                <a:extLst>
                  <a:ext uri="{0D108BD9-81ED-4DB2-BD59-A6C34878D82A}">
                    <a16:rowId xmlns:a16="http://schemas.microsoft.com/office/drawing/2014/main" val="10005"/>
                  </a:ext>
                </a:extLst>
              </a:tr>
              <a:tr h="457200">
                <a:tc>
                  <a:txBody>
                    <a:bodyPr/>
                    <a:lstStyle/>
                    <a:p>
                      <a:r>
                        <a:rPr lang="en-US" sz="1200" b="1" i="1" dirty="0">
                          <a:solidFill>
                            <a:srgbClr val="B70032"/>
                          </a:solidFill>
                        </a:rPr>
                        <a:t>Test Harness</a:t>
                      </a:r>
                    </a:p>
                  </a:txBody>
                  <a:tcPr marL="92620" marR="92620"/>
                </a:tc>
                <a:tc>
                  <a:txBody>
                    <a:bodyPr/>
                    <a:lstStyle/>
                    <a:p>
                      <a:r>
                        <a:rPr lang="en-US" sz="1200" b="0" i="0" u="none" strike="noStrike" kern="1200" baseline="0" dirty="0">
                          <a:solidFill>
                            <a:schemeClr val="tx1"/>
                          </a:solidFill>
                          <a:latin typeface="+mn-lt"/>
                          <a:ea typeface="+mn-ea"/>
                          <a:cs typeface="+mn-cs"/>
                        </a:rPr>
                        <a:t>Executable program created when the Test Driver, Dependent Units, Stubs, and UUTs are linked together</a:t>
                      </a:r>
                      <a:endParaRPr lang="en-US" sz="1200" dirty="0"/>
                    </a:p>
                  </a:txBody>
                  <a:tcPr marL="92620" marR="92620"/>
                </a:tc>
                <a:extLst>
                  <a:ext uri="{0D108BD9-81ED-4DB2-BD59-A6C34878D82A}">
                    <a16:rowId xmlns:a16="http://schemas.microsoft.com/office/drawing/2014/main" val="10006"/>
                  </a:ext>
                </a:extLst>
              </a:tr>
              <a:tr h="457200">
                <a:tc>
                  <a:txBody>
                    <a:bodyPr/>
                    <a:lstStyle/>
                    <a:p>
                      <a:r>
                        <a:rPr lang="en-US" sz="1200" b="1" i="1" dirty="0">
                          <a:solidFill>
                            <a:srgbClr val="B70032"/>
                          </a:solidFill>
                        </a:rPr>
                        <a:t>Test Case</a:t>
                      </a:r>
                    </a:p>
                  </a:txBody>
                  <a:tcPr marL="92620" marR="92620"/>
                </a:tc>
                <a:tc>
                  <a:txBody>
                    <a:bodyPr/>
                    <a:lstStyle/>
                    <a:p>
                      <a:r>
                        <a:rPr lang="en-US" sz="1200" b="0" i="0" u="none" strike="noStrike" kern="1200" baseline="0" dirty="0">
                          <a:solidFill>
                            <a:schemeClr val="tx1"/>
                          </a:solidFill>
                          <a:latin typeface="+mn-lt"/>
                          <a:ea typeface="+mn-ea"/>
                          <a:cs typeface="+mn-cs"/>
                        </a:rPr>
                        <a:t>Collection of input data to stimulate the UUT and expected data to be compared against the outputs of the UUT</a:t>
                      </a:r>
                      <a:endParaRPr lang="en-US" sz="1200" dirty="0"/>
                    </a:p>
                  </a:txBody>
                  <a:tcPr marL="92620" marR="92620"/>
                </a:tc>
                <a:extLst>
                  <a:ext uri="{0D108BD9-81ED-4DB2-BD59-A6C34878D82A}">
                    <a16:rowId xmlns:a16="http://schemas.microsoft.com/office/drawing/2014/main" val="10007"/>
                  </a:ext>
                </a:extLst>
              </a:tr>
              <a:tr h="370840">
                <a:tc>
                  <a:txBody>
                    <a:bodyPr/>
                    <a:lstStyle/>
                    <a:p>
                      <a:r>
                        <a:rPr lang="en-US" sz="1200" b="1" i="1" dirty="0">
                          <a:solidFill>
                            <a:srgbClr val="B70032"/>
                          </a:solidFill>
                        </a:rPr>
                        <a:t>Blackbox</a:t>
                      </a:r>
                    </a:p>
                  </a:txBody>
                  <a:tcPr marL="92620" marR="92620"/>
                </a:tc>
                <a:tc>
                  <a:txBody>
                    <a:bodyPr/>
                    <a:lstStyle/>
                    <a:p>
                      <a:r>
                        <a:rPr lang="en-US" sz="1200" b="0" i="0" u="none" strike="noStrike" kern="1200" baseline="0" dirty="0">
                          <a:solidFill>
                            <a:schemeClr val="tx1"/>
                          </a:solidFill>
                          <a:latin typeface="+mn-lt"/>
                          <a:ea typeface="+mn-ea"/>
                          <a:cs typeface="+mn-cs"/>
                        </a:rPr>
                        <a:t>Test harness has no visibility into the internal structure of the UUT</a:t>
                      </a:r>
                      <a:endParaRPr lang="en-US" sz="1200" dirty="0"/>
                    </a:p>
                  </a:txBody>
                  <a:tcPr marL="92620" marR="92620"/>
                </a:tc>
                <a:extLst>
                  <a:ext uri="{0D108BD9-81ED-4DB2-BD59-A6C34878D82A}">
                    <a16:rowId xmlns:a16="http://schemas.microsoft.com/office/drawing/2014/main" val="10008"/>
                  </a:ext>
                </a:extLst>
              </a:tr>
              <a:tr h="822960">
                <a:tc>
                  <a:txBody>
                    <a:bodyPr/>
                    <a:lstStyle/>
                    <a:p>
                      <a:r>
                        <a:rPr lang="en-US" sz="1200" b="1" i="1" dirty="0">
                          <a:solidFill>
                            <a:srgbClr val="B70032"/>
                          </a:solidFill>
                        </a:rPr>
                        <a:t>Whitebox</a:t>
                      </a:r>
                    </a:p>
                    <a:p>
                      <a:endParaRPr lang="en-US" sz="1200" b="1" i="1" dirty="0">
                        <a:solidFill>
                          <a:srgbClr val="FF0000"/>
                        </a:solidFill>
                      </a:endParaRPr>
                    </a:p>
                    <a:p>
                      <a:r>
                        <a:rPr lang="en-US" sz="1200" b="1" i="1" dirty="0">
                          <a:solidFill>
                            <a:srgbClr val="B70032"/>
                          </a:solidFill>
                        </a:rPr>
                        <a:t>Instrumentation</a:t>
                      </a:r>
                    </a:p>
                  </a:txBody>
                  <a:tcPr marL="92620" marR="92620"/>
                </a:tc>
                <a:tc>
                  <a:txBody>
                    <a:bodyPr/>
                    <a:lstStyle/>
                    <a:p>
                      <a:r>
                        <a:rPr lang="en-US" sz="1200" b="0" i="0" u="none" strike="noStrike" kern="1200" baseline="0" dirty="0">
                          <a:solidFill>
                            <a:schemeClr val="tx1"/>
                          </a:solidFill>
                          <a:latin typeface="+mn-lt"/>
                          <a:ea typeface="+mn-ea"/>
                          <a:cs typeface="+mn-cs"/>
                        </a:rPr>
                        <a:t>Test harness has visibility into the internal structure of UUT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Code</a:t>
                      </a:r>
                      <a:r>
                        <a:rPr lang="en-US" sz="1200" baseline="0" dirty="0"/>
                        <a:t> added to your source code by VectorCAST to keep track of what statements and branches have been executed</a:t>
                      </a:r>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3918106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a:xfrm>
            <a:off x="673888" y="1260000"/>
            <a:ext cx="10872000" cy="5220000"/>
          </a:xfrm>
        </p:spPr>
        <p:txBody>
          <a:bodyPr>
            <a:normAutofit/>
          </a:bodyPr>
          <a:lstStyle/>
          <a:p>
            <a:pPr marL="0" lvl="1" indent="0">
              <a:buNone/>
            </a:pPr>
            <a:r>
              <a:rPr lang="en-US" dirty="0"/>
              <a:t>This style of testing isolates an individual function or procedure of an application and ensures that the unit behaves as designed.</a:t>
            </a:r>
          </a:p>
          <a:p>
            <a:pPr marL="0" lvl="1" indent="0">
              <a:buNone/>
            </a:pPr>
            <a:endParaRPr lang="en-US" dirty="0"/>
          </a:p>
          <a:p>
            <a:pPr lvl="1"/>
            <a:r>
              <a:rPr lang="en-US" dirty="0"/>
              <a:t>Units are the smallest testable part of any software</a:t>
            </a:r>
          </a:p>
          <a:p>
            <a:pPr lvl="2"/>
            <a:r>
              <a:rPr lang="en-US" dirty="0"/>
              <a:t>Usually at the function level but modules can be tested as well</a:t>
            </a:r>
          </a:p>
          <a:p>
            <a:pPr lvl="1"/>
            <a:r>
              <a:rPr lang="en-US" dirty="0"/>
              <a:t>Stubs assist in unit testing</a:t>
            </a:r>
          </a:p>
          <a:p>
            <a:pPr lvl="2"/>
            <a:r>
              <a:rPr lang="en-US" dirty="0"/>
              <a:t>Control input</a:t>
            </a:r>
          </a:p>
          <a:p>
            <a:pPr lvl="2"/>
            <a:r>
              <a:rPr lang="en-US" dirty="0"/>
              <a:t>Expected values on parameters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Unit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083092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pPr marL="0" lvl="1" indent="0">
              <a:buNone/>
            </a:pPr>
            <a:r>
              <a:rPr lang="en-US" dirty="0"/>
              <a:t>Often referred to as </a:t>
            </a:r>
            <a:r>
              <a:rPr lang="en-US" dirty="0">
                <a:solidFill>
                  <a:srgbClr val="B70032"/>
                </a:solidFill>
              </a:rPr>
              <a:t>integration testing</a:t>
            </a:r>
            <a:r>
              <a:rPr lang="en-US" dirty="0"/>
              <a:t>, </a:t>
            </a:r>
            <a:r>
              <a:rPr lang="en-US" dirty="0">
                <a:solidFill>
                  <a:srgbClr val="B70032"/>
                </a:solidFill>
              </a:rPr>
              <a:t>V&amp;V</a:t>
            </a:r>
            <a:r>
              <a:rPr lang="en-US" dirty="0"/>
              <a:t>, or </a:t>
            </a:r>
            <a:r>
              <a:rPr lang="en-US" dirty="0">
                <a:solidFill>
                  <a:srgbClr val="B70032"/>
                </a:solidFill>
              </a:rPr>
              <a:t>application testing</a:t>
            </a:r>
            <a:r>
              <a:rPr lang="en-US" dirty="0"/>
              <a:t>, this style of testing is characterized by its focus on executing and evaluating a standalone application (i.e. one that can be built independent of the test tool). </a:t>
            </a:r>
          </a:p>
          <a:p>
            <a:pPr marL="0" lvl="1" indent="0">
              <a:buNone/>
            </a:pPr>
            <a:endParaRPr lang="en-US" dirty="0"/>
          </a:p>
          <a:p>
            <a:pPr lvl="1"/>
            <a:r>
              <a:rPr lang="en-US" dirty="0"/>
              <a:t>Tests are run against a complete “system” </a:t>
            </a:r>
          </a:p>
          <a:p>
            <a:pPr lvl="2"/>
            <a:r>
              <a:rPr lang="en-US" dirty="0"/>
              <a:t>As opposed to the component-level focus used with unit testing</a:t>
            </a:r>
          </a:p>
          <a:p>
            <a:pPr lvl="1"/>
            <a:r>
              <a:rPr lang="en-US" dirty="0"/>
              <a:t>The code under test is a standalone binary</a:t>
            </a:r>
          </a:p>
          <a:p>
            <a:pPr lvl="2"/>
            <a:r>
              <a:rPr lang="en-US" dirty="0"/>
              <a:t>Not wrapped by a “test harness” (as in unit testing)</a:t>
            </a:r>
          </a:p>
          <a:p>
            <a:pPr lvl="2"/>
            <a:r>
              <a:rPr lang="en-US" dirty="0"/>
              <a:t>However, the binary under test can be anything – even 3</a:t>
            </a:r>
            <a:r>
              <a:rPr lang="en-US" baseline="30000" dirty="0"/>
              <a:t>rd</a:t>
            </a:r>
            <a:r>
              <a:rPr lang="en-US" dirty="0"/>
              <a:t> party unit tests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System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169238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Code Coverage</a:t>
            </a:r>
          </a:p>
        </p:txBody>
      </p:sp>
      <p:sp>
        <p:nvSpPr>
          <p:cNvPr id="28674" name="Rectangle 2050"/>
          <p:cNvSpPr>
            <a:spLocks noGrp="1" noChangeArrowheads="1"/>
          </p:cNvSpPr>
          <p:nvPr>
            <p:ph type="title"/>
          </p:nvPr>
        </p:nvSpPr>
        <p:spPr/>
        <p:txBody>
          <a:bodyPr/>
          <a:lstStyle/>
          <a:p>
            <a:r>
              <a:rPr lang="en-US" dirty="0"/>
              <a:t>VectorCAST Workflow Overview</a:t>
            </a:r>
          </a:p>
        </p:txBody>
      </p:sp>
      <p:sp>
        <p:nvSpPr>
          <p:cNvPr id="13" name="Content Placeholder 2">
            <a:extLst>
              <a:ext uri="{FF2B5EF4-FFF2-40B4-BE49-F238E27FC236}">
                <a16:creationId xmlns:a16="http://schemas.microsoft.com/office/drawing/2014/main" id="{DCE88AF2-CA8F-499F-87BE-EDBC3CAC2CB3}"/>
              </a:ext>
            </a:extLst>
          </p:cNvPr>
          <p:cNvSpPr txBox="1">
            <a:spLocks/>
          </p:cNvSpPr>
          <p:nvPr/>
        </p:nvSpPr>
        <p:spPr>
          <a:xfrm>
            <a:off x="666000" y="1260000"/>
            <a:ext cx="10920949"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Answers the question: </a:t>
            </a:r>
            <a:r>
              <a:rPr lang="en-US" dirty="0">
                <a:solidFill>
                  <a:srgbClr val="B70032"/>
                </a:solidFill>
              </a:rPr>
              <a:t>“When I ran my code, what actually executed?”</a:t>
            </a:r>
          </a:p>
          <a:p>
            <a:pPr lvl="1" fontAlgn="auto">
              <a:spcAft>
                <a:spcPts val="0"/>
              </a:spcAft>
            </a:pPr>
            <a:endParaRPr lang="en-US" dirty="0">
              <a:solidFill>
                <a:srgbClr val="B70032"/>
              </a:solidFill>
            </a:endParaRPr>
          </a:p>
          <a:p>
            <a:pPr lvl="1" fontAlgn="auto">
              <a:spcAft>
                <a:spcPts val="0"/>
              </a:spcAft>
            </a:pPr>
            <a:r>
              <a:rPr lang="en-US" dirty="0"/>
              <a:t>Identifies </a:t>
            </a:r>
            <a:r>
              <a:rPr lang="en-US" i="1" dirty="0">
                <a:solidFill>
                  <a:srgbClr val="B70032"/>
                </a:solidFill>
              </a:rPr>
              <a:t>gaps </a:t>
            </a:r>
            <a:r>
              <a:rPr lang="en-US" dirty="0"/>
              <a:t>in test coverage</a:t>
            </a:r>
          </a:p>
          <a:p>
            <a:pPr lvl="1" fontAlgn="auto">
              <a:spcAft>
                <a:spcPts val="0"/>
              </a:spcAft>
            </a:pPr>
            <a:r>
              <a:rPr lang="en-US" dirty="0"/>
              <a:t>Each result shows what occurred during one run</a:t>
            </a:r>
          </a:p>
          <a:p>
            <a:pPr lvl="2" fontAlgn="auto">
              <a:spcAft>
                <a:spcPts val="0"/>
              </a:spcAft>
            </a:pPr>
            <a:r>
              <a:rPr lang="en-US" dirty="0"/>
              <a:t>Multiple runs aggregate to show overall coverage</a:t>
            </a:r>
          </a:p>
          <a:p>
            <a:pPr lvl="1" fontAlgn="auto">
              <a:spcAft>
                <a:spcPts val="0"/>
              </a:spcAft>
            </a:pPr>
            <a:r>
              <a:rPr lang="en-US" dirty="0"/>
              <a:t>Coverage is </a:t>
            </a:r>
            <a:r>
              <a:rPr lang="en-US" b="1" dirty="0"/>
              <a:t>NOT</a:t>
            </a:r>
            <a:r>
              <a:rPr lang="en-US" dirty="0"/>
              <a:t> proof that the code is correct!</a:t>
            </a:r>
          </a:p>
          <a:p>
            <a:pPr lvl="2" fontAlgn="auto">
              <a:spcAft>
                <a:spcPts val="0"/>
              </a:spcAft>
            </a:pPr>
            <a:r>
              <a:rPr lang="en-US" dirty="0"/>
              <a:t>Good test pass/fail criteria show correctness.</a:t>
            </a:r>
          </a:p>
        </p:txBody>
      </p:sp>
      <p:pic>
        <p:nvPicPr>
          <p:cNvPr id="14" name="Picture 2">
            <a:extLst>
              <a:ext uri="{FF2B5EF4-FFF2-40B4-BE49-F238E27FC236}">
                <a16:creationId xmlns:a16="http://schemas.microsoft.com/office/drawing/2014/main" id="{149E19A6-0CB6-40EC-AC53-C651FDD1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69" y="3770688"/>
            <a:ext cx="59340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6627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06E0B-D058-49BC-A15A-BE047D0F77DE}"/>
              </a:ext>
            </a:extLst>
          </p:cNvPr>
          <p:cNvSpPr>
            <a:spLocks noGrp="1"/>
          </p:cNvSpPr>
          <p:nvPr>
            <p:ph sz="quarter" idx="13"/>
          </p:nvPr>
        </p:nvSpPr>
        <p:spPr/>
        <p:txBody>
          <a:bodyPr/>
          <a:lstStyle/>
          <a:p>
            <a:r>
              <a:rPr lang="en-US" dirty="0"/>
              <a:t>All training materials for this class is the intellectual property of Vector North America and is used as part of Vector North America’s VectorCAST training classes. Reproduction is prohibited either electronic or mechanical without the expressed written consent of Vector North America. Any questions or comments regarding the training materials presented for this class please contact the training manager at 248-504-6443 or email </a:t>
            </a:r>
            <a:r>
              <a:rPr lang="en-US" dirty="0">
                <a:hlinkClick r:id="rId3"/>
              </a:rPr>
              <a:t>training@us.vector.com</a:t>
            </a:r>
            <a:r>
              <a:rPr lang="en-US" dirty="0"/>
              <a:t>.</a:t>
            </a:r>
          </a:p>
          <a:p>
            <a:endParaRPr lang="en-US" dirty="0"/>
          </a:p>
          <a:p>
            <a:r>
              <a:rPr lang="en-US" dirty="0"/>
              <a:t>VectorCAST training materials include:</a:t>
            </a:r>
          </a:p>
          <a:p>
            <a:pPr marL="285750" indent="-285750">
              <a:buSzPct val="75000"/>
              <a:buFont typeface="Wingdings" panose="05000000000000000000" pitchFamily="2" charset="2"/>
              <a:buChar char="Ø"/>
            </a:pPr>
            <a:r>
              <a:rPr lang="en-US" dirty="0"/>
              <a:t>VectorCAST_Workflow_Training_AllInOne.pdf</a:t>
            </a:r>
          </a:p>
          <a:p>
            <a:pPr marL="285750" indent="-285750">
              <a:buSzPct val="75000"/>
              <a:buFont typeface="Wingdings" panose="05000000000000000000" pitchFamily="2" charset="2"/>
              <a:buChar char="Ø"/>
            </a:pPr>
            <a:r>
              <a:rPr lang="en-US" dirty="0"/>
              <a:t>VectorCAST_Workflow_Training_ExercisesOnly.pdf</a:t>
            </a:r>
          </a:p>
          <a:p>
            <a:pPr marL="285750" indent="-285750">
              <a:buSzPct val="75000"/>
              <a:buFont typeface="Wingdings" panose="05000000000000000000" pitchFamily="2" charset="2"/>
              <a:buChar char="Ø"/>
            </a:pPr>
            <a:r>
              <a:rPr lang="en-US" dirty="0"/>
              <a:t>Training.zip containing the source code and working folders.</a:t>
            </a:r>
          </a:p>
          <a:p>
            <a:pPr marL="285750" indent="-285750">
              <a:buSzPct val="75000"/>
              <a:buFont typeface="Wingdings" panose="05000000000000000000" pitchFamily="2" charset="2"/>
              <a:buChar char="Ø"/>
            </a:pPr>
            <a:r>
              <a:rPr lang="en-US" dirty="0"/>
              <a:t>vector-DEMO.lic</a:t>
            </a:r>
          </a:p>
        </p:txBody>
      </p:sp>
      <p:sp>
        <p:nvSpPr>
          <p:cNvPr id="3" name="Text Placeholder 2">
            <a:extLst>
              <a:ext uri="{FF2B5EF4-FFF2-40B4-BE49-F238E27FC236}">
                <a16:creationId xmlns:a16="http://schemas.microsoft.com/office/drawing/2014/main" id="{D2B60568-5188-474F-AFA6-C171E3FE7943}"/>
              </a:ext>
            </a:extLst>
          </p:cNvPr>
          <p:cNvSpPr>
            <a:spLocks noGrp="1"/>
          </p:cNvSpPr>
          <p:nvPr>
            <p:ph type="body" sz="quarter" idx="12"/>
          </p:nvPr>
        </p:nvSpPr>
        <p:spPr/>
        <p:txBody>
          <a:bodyPr/>
          <a:lstStyle/>
          <a:p>
            <a:r>
              <a:rPr lang="en-US" dirty="0"/>
              <a:t>VectorCAST Training Materials Copyright Information</a:t>
            </a:r>
          </a:p>
        </p:txBody>
      </p:sp>
      <p:sp>
        <p:nvSpPr>
          <p:cNvPr id="4" name="Title 3">
            <a:extLst>
              <a:ext uri="{FF2B5EF4-FFF2-40B4-BE49-F238E27FC236}">
                <a16:creationId xmlns:a16="http://schemas.microsoft.com/office/drawing/2014/main" id="{A4803CB5-67D5-4301-80E2-46324A6352BE}"/>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6364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33AED-31B1-4477-8734-00D3A3EEBCBC}"/>
              </a:ext>
            </a:extLst>
          </p:cNvPr>
          <p:cNvSpPr>
            <a:spLocks noGrp="1"/>
          </p:cNvSpPr>
          <p:nvPr>
            <p:ph type="body" sz="quarter" idx="12"/>
          </p:nvPr>
        </p:nvSpPr>
        <p:spPr/>
        <p:txBody>
          <a:bodyPr/>
          <a:lstStyle/>
          <a:p>
            <a:r>
              <a:rPr lang="en-US" dirty="0"/>
              <a:t>Instrumentation</a:t>
            </a:r>
          </a:p>
        </p:txBody>
      </p:sp>
      <p:sp>
        <p:nvSpPr>
          <p:cNvPr id="3" name="Title 2">
            <a:extLst>
              <a:ext uri="{FF2B5EF4-FFF2-40B4-BE49-F238E27FC236}">
                <a16:creationId xmlns:a16="http://schemas.microsoft.com/office/drawing/2014/main" id="{0FFB71E0-9DA7-4B28-82FC-EF4DB29B7190}"/>
              </a:ext>
            </a:extLst>
          </p:cNvPr>
          <p:cNvSpPr>
            <a:spLocks noGrp="1"/>
          </p:cNvSpPr>
          <p:nvPr>
            <p:ph type="title"/>
          </p:nvPr>
        </p:nvSpPr>
        <p:spPr/>
        <p:txBody>
          <a:bodyPr/>
          <a:lstStyle/>
          <a:p>
            <a:endParaRPr lang="en-US" dirty="0"/>
          </a:p>
        </p:txBody>
      </p:sp>
      <p:sp>
        <p:nvSpPr>
          <p:cNvPr id="5" name="Content Placeholder 2">
            <a:extLst>
              <a:ext uri="{FF2B5EF4-FFF2-40B4-BE49-F238E27FC236}">
                <a16:creationId xmlns:a16="http://schemas.microsoft.com/office/drawing/2014/main" id="{9D357A41-E16D-41A3-BC6E-B176769E8B07}"/>
              </a:ext>
            </a:extLst>
          </p:cNvPr>
          <p:cNvSpPr txBox="1">
            <a:spLocks/>
          </p:cNvSpPr>
          <p:nvPr/>
        </p:nvSpPr>
        <p:spPr>
          <a:xfrm>
            <a:off x="666000" y="1260000"/>
            <a:ext cx="3649968"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Instrumentation Concept: </a:t>
            </a:r>
          </a:p>
          <a:p>
            <a:pPr lvl="2" fontAlgn="auto">
              <a:spcAft>
                <a:spcPts val="0"/>
              </a:spcAft>
            </a:pPr>
            <a:r>
              <a:rPr lang="en-US" dirty="0"/>
              <a:t>Like inserting: printf(“Executed line NNN”); throughout source</a:t>
            </a:r>
          </a:p>
          <a:p>
            <a:pPr lvl="2" fontAlgn="auto">
              <a:spcAft>
                <a:spcPts val="0"/>
              </a:spcAft>
            </a:pPr>
            <a:endParaRPr lang="en-US" dirty="0"/>
          </a:p>
          <a:p>
            <a:pPr lvl="1" fontAlgn="auto">
              <a:spcAft>
                <a:spcPts val="0"/>
              </a:spcAft>
            </a:pPr>
            <a:r>
              <a:rPr lang="en-US" dirty="0"/>
              <a:t>Actual Concept:</a:t>
            </a:r>
          </a:p>
          <a:p>
            <a:pPr lvl="2" fontAlgn="auto">
              <a:spcAft>
                <a:spcPts val="0"/>
              </a:spcAft>
            </a:pPr>
            <a:r>
              <a:rPr lang="en-US" dirty="0"/>
              <a:t>Optimized, space-efficient bitfield flags. 0 </a:t>
            </a:r>
            <a:r>
              <a:rPr lang="en-US" dirty="0">
                <a:sym typeface="Wingdings" panose="05000000000000000000" pitchFamily="2" charset="2"/>
              </a:rPr>
              <a:t> 1 on exec.</a:t>
            </a:r>
          </a:p>
          <a:p>
            <a:pPr lvl="2" fontAlgn="auto">
              <a:spcAft>
                <a:spcPts val="0"/>
              </a:spcAft>
            </a:pPr>
            <a:r>
              <a:rPr lang="en-US" dirty="0">
                <a:sym typeface="Wingdings" panose="05000000000000000000" pitchFamily="2" charset="2"/>
              </a:rPr>
              <a:t>Output can be done immediately or buffered for later retrieval</a:t>
            </a:r>
          </a:p>
          <a:p>
            <a:pPr lvl="2" fontAlgn="auto">
              <a:spcAft>
                <a:spcPts val="0"/>
              </a:spcAft>
            </a:pPr>
            <a:endParaRPr lang="en-US" dirty="0">
              <a:sym typeface="Wingdings" panose="05000000000000000000" pitchFamily="2" charset="2"/>
            </a:endParaRPr>
          </a:p>
        </p:txBody>
      </p:sp>
      <p:pic>
        <p:nvPicPr>
          <p:cNvPr id="6" name="Picture 2">
            <a:extLst>
              <a:ext uri="{FF2B5EF4-FFF2-40B4-BE49-F238E27FC236}">
                <a16:creationId xmlns:a16="http://schemas.microsoft.com/office/drawing/2014/main" id="{95492F32-AF43-44D6-B73A-2F11A0C94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305" y="1257000"/>
            <a:ext cx="61817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77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3BC9E-81E0-4DAB-AE4B-073BA48F0ECD}"/>
              </a:ext>
            </a:extLst>
          </p:cNvPr>
          <p:cNvSpPr>
            <a:spLocks noGrp="1"/>
          </p:cNvSpPr>
          <p:nvPr>
            <p:ph sz="quarter" idx="13"/>
          </p:nvPr>
        </p:nvSpPr>
        <p:spPr/>
        <p:txBody>
          <a:bodyPr/>
          <a:lstStyle/>
          <a:p>
            <a:endParaRPr lang="en-US" dirty="0"/>
          </a:p>
        </p:txBody>
      </p:sp>
      <p:sp>
        <p:nvSpPr>
          <p:cNvPr id="2" name="Textplatzhalter 1">
            <a:extLst>
              <a:ext uri="{FF2B5EF4-FFF2-40B4-BE49-F238E27FC236}">
                <a16:creationId xmlns:a16="http://schemas.microsoft.com/office/drawing/2014/main" id="{0DE9B187-846B-4A63-90F2-626F20D44CC3}"/>
              </a:ext>
            </a:extLst>
          </p:cNvPr>
          <p:cNvSpPr>
            <a:spLocks noGrp="1"/>
          </p:cNvSpPr>
          <p:nvPr>
            <p:ph type="body" sz="quarter" idx="12"/>
          </p:nvPr>
        </p:nvSpPr>
        <p:spPr/>
        <p:txBody>
          <a:bodyPr/>
          <a:lstStyle/>
          <a:p>
            <a:r>
              <a:rPr lang="en-US" dirty="0"/>
              <a:t>VectorCAST Unit Test Build Process</a:t>
            </a:r>
          </a:p>
        </p:txBody>
      </p:sp>
      <p:sp>
        <p:nvSpPr>
          <p:cNvPr id="24578" name="Rectangle 4"/>
          <p:cNvSpPr>
            <a:spLocks noGrp="1" noChangeArrowheads="1"/>
          </p:cNvSpPr>
          <p:nvPr>
            <p:ph type="title"/>
          </p:nvPr>
        </p:nvSpPr>
        <p:spPr/>
        <p:txBody>
          <a:bodyPr/>
          <a:lstStyle/>
          <a:p>
            <a:r>
              <a:rPr lang="en-US" dirty="0"/>
              <a:t>VectorCAST Workflow Overview</a:t>
            </a:r>
          </a:p>
        </p:txBody>
      </p:sp>
      <p:sp>
        <p:nvSpPr>
          <p:cNvPr id="6" name="Rounded Rectangle 3">
            <a:extLst>
              <a:ext uri="{FF2B5EF4-FFF2-40B4-BE49-F238E27FC236}">
                <a16:creationId xmlns:a16="http://schemas.microsoft.com/office/drawing/2014/main" id="{07F7702A-AB4F-4B7B-ACF5-7827BAD28FF6}"/>
              </a:ext>
            </a:extLst>
          </p:cNvPr>
          <p:cNvSpPr/>
          <p:nvPr/>
        </p:nvSpPr>
        <p:spPr>
          <a:xfrm>
            <a:off x="4058146" y="1255713"/>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7" name="Straight Arrow Connector 6">
            <a:extLst>
              <a:ext uri="{FF2B5EF4-FFF2-40B4-BE49-F238E27FC236}">
                <a16:creationId xmlns:a16="http://schemas.microsoft.com/office/drawing/2014/main" id="{4524E765-2D37-4467-A89B-8AC7BBCB188F}"/>
              </a:ext>
            </a:extLst>
          </p:cNvPr>
          <p:cNvCxnSpPr>
            <a:cxnSpLocks/>
            <a:stCxn id="6" idx="2"/>
            <a:endCxn id="8" idx="0"/>
          </p:cNvCxnSpPr>
          <p:nvPr/>
        </p:nvCxnSpPr>
        <p:spPr>
          <a:xfrm>
            <a:off x="5318413" y="2105536"/>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ounded Rectangle 6">
            <a:extLst>
              <a:ext uri="{FF2B5EF4-FFF2-40B4-BE49-F238E27FC236}">
                <a16:creationId xmlns:a16="http://schemas.microsoft.com/office/drawing/2014/main" id="{DAAB166C-425F-43FE-B6C4-72473395F58C}"/>
              </a:ext>
            </a:extLst>
          </p:cNvPr>
          <p:cNvSpPr/>
          <p:nvPr/>
        </p:nvSpPr>
        <p:spPr>
          <a:xfrm>
            <a:off x="4058145" y="2515246"/>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9" name="Rounded Rectangle 7">
            <a:extLst>
              <a:ext uri="{FF2B5EF4-FFF2-40B4-BE49-F238E27FC236}">
                <a16:creationId xmlns:a16="http://schemas.microsoft.com/office/drawing/2014/main" id="{6C5B67A1-F2ED-485E-9917-20DBDFC6D389}"/>
              </a:ext>
            </a:extLst>
          </p:cNvPr>
          <p:cNvSpPr/>
          <p:nvPr/>
        </p:nvSpPr>
        <p:spPr>
          <a:xfrm>
            <a:off x="4096247" y="3911341"/>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10" name="Rounded Rectangle 10">
            <a:extLst>
              <a:ext uri="{FF2B5EF4-FFF2-40B4-BE49-F238E27FC236}">
                <a16:creationId xmlns:a16="http://schemas.microsoft.com/office/drawing/2014/main" id="{B9176506-62BE-4A2F-BBF6-30E0A4F75866}"/>
              </a:ext>
            </a:extLst>
          </p:cNvPr>
          <p:cNvSpPr/>
          <p:nvPr/>
        </p:nvSpPr>
        <p:spPr>
          <a:xfrm>
            <a:off x="4154358" y="5358898"/>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sp>
        <p:nvSpPr>
          <p:cNvPr id="11" name="TextBox 10">
            <a:extLst>
              <a:ext uri="{FF2B5EF4-FFF2-40B4-BE49-F238E27FC236}">
                <a16:creationId xmlns:a16="http://schemas.microsoft.com/office/drawing/2014/main" id="{FE04CBA1-E234-45EF-A782-AF7FE9897837}"/>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12" name="TextBox 11">
            <a:extLst>
              <a:ext uri="{FF2B5EF4-FFF2-40B4-BE49-F238E27FC236}">
                <a16:creationId xmlns:a16="http://schemas.microsoft.com/office/drawing/2014/main" id="{4D1C3D66-045D-45BB-9574-AA93C4D3DFF0}"/>
              </a:ext>
            </a:extLst>
          </p:cNvPr>
          <p:cNvSpPr txBox="1"/>
          <p:nvPr/>
        </p:nvSpPr>
        <p:spPr>
          <a:xfrm>
            <a:off x="1892584" y="3367001"/>
            <a:ext cx="1905000" cy="400110"/>
          </a:xfrm>
          <a:prstGeom prst="rect">
            <a:avLst/>
          </a:prstGeom>
          <a:noFill/>
        </p:spPr>
        <p:txBody>
          <a:bodyPr wrap="square" rtlCol="0">
            <a:spAutoFit/>
          </a:bodyPr>
          <a:lstStyle/>
          <a:p>
            <a:r>
              <a:rPr lang="en-US" sz="2000" dirty="0"/>
              <a:t>Instrument</a:t>
            </a:r>
          </a:p>
        </p:txBody>
      </p:sp>
      <p:sp>
        <p:nvSpPr>
          <p:cNvPr id="13" name="TextBox 12">
            <a:extLst>
              <a:ext uri="{FF2B5EF4-FFF2-40B4-BE49-F238E27FC236}">
                <a16:creationId xmlns:a16="http://schemas.microsoft.com/office/drawing/2014/main" id="{AF69C2B1-C24A-4ACE-B660-CA53A14B842E}"/>
              </a:ext>
            </a:extLst>
          </p:cNvPr>
          <p:cNvSpPr txBox="1"/>
          <p:nvPr/>
        </p:nvSpPr>
        <p:spPr>
          <a:xfrm>
            <a:off x="1884391" y="4847407"/>
            <a:ext cx="2209800" cy="400110"/>
          </a:xfrm>
          <a:prstGeom prst="rect">
            <a:avLst/>
          </a:prstGeom>
          <a:noFill/>
        </p:spPr>
        <p:txBody>
          <a:bodyPr wrap="square" rtlCol="0">
            <a:spAutoFit/>
          </a:bodyPr>
          <a:lstStyle/>
          <a:p>
            <a:r>
              <a:rPr lang="en-US" sz="2000" dirty="0"/>
              <a:t>Compile &amp; Link</a:t>
            </a:r>
          </a:p>
        </p:txBody>
      </p:sp>
      <p:cxnSp>
        <p:nvCxnSpPr>
          <p:cNvPr id="14" name="Straight Arrow Connector 13">
            <a:extLst>
              <a:ext uri="{FF2B5EF4-FFF2-40B4-BE49-F238E27FC236}">
                <a16:creationId xmlns:a16="http://schemas.microsoft.com/office/drawing/2014/main" id="{9ABD2CC4-5560-410C-AC50-07863A97C215}"/>
              </a:ext>
            </a:extLst>
          </p:cNvPr>
          <p:cNvCxnSpPr>
            <a:cxnSpLocks/>
            <a:stCxn id="10" idx="3"/>
            <a:endCxn id="15" idx="1"/>
          </p:cNvCxnSpPr>
          <p:nvPr/>
        </p:nvCxnSpPr>
        <p:spPr>
          <a:xfrm>
            <a:off x="6578680" y="5831836"/>
            <a:ext cx="978974"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8">
            <a:extLst>
              <a:ext uri="{FF2B5EF4-FFF2-40B4-BE49-F238E27FC236}">
                <a16:creationId xmlns:a16="http://schemas.microsoft.com/office/drawing/2014/main" id="{810C7C9D-B385-47F3-93A6-E1F98B015E18}"/>
              </a:ext>
            </a:extLst>
          </p:cNvPr>
          <p:cNvSpPr/>
          <p:nvPr/>
        </p:nvSpPr>
        <p:spPr>
          <a:xfrm>
            <a:off x="7557654" y="5358899"/>
            <a:ext cx="2140527"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Range Check</a:t>
            </a:r>
          </a:p>
        </p:txBody>
      </p:sp>
      <p:cxnSp>
        <p:nvCxnSpPr>
          <p:cNvPr id="16" name="Straight Arrow Connector 15">
            <a:extLst>
              <a:ext uri="{FF2B5EF4-FFF2-40B4-BE49-F238E27FC236}">
                <a16:creationId xmlns:a16="http://schemas.microsoft.com/office/drawing/2014/main" id="{06760710-2862-4D24-A944-E9565B20F60C}"/>
              </a:ext>
            </a:extLst>
          </p:cNvPr>
          <p:cNvCxnSpPr>
            <a:cxnSpLocks/>
            <a:endCxn id="9" idx="0"/>
          </p:cNvCxnSpPr>
          <p:nvPr/>
        </p:nvCxnSpPr>
        <p:spPr>
          <a:xfrm>
            <a:off x="5337463" y="3461122"/>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8E2EB1-3B1D-4932-889A-2B8CC27219D3}"/>
              </a:ext>
            </a:extLst>
          </p:cNvPr>
          <p:cNvCxnSpPr>
            <a:cxnSpLocks/>
          </p:cNvCxnSpPr>
          <p:nvPr/>
        </p:nvCxnSpPr>
        <p:spPr>
          <a:xfrm>
            <a:off x="5337463" y="4857217"/>
            <a:ext cx="1" cy="50168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8" name="Rounded Rectangle 3">
            <a:extLst>
              <a:ext uri="{FF2B5EF4-FFF2-40B4-BE49-F238E27FC236}">
                <a16:creationId xmlns:a16="http://schemas.microsoft.com/office/drawing/2014/main" id="{F829DA0F-59CC-4646-80D6-C74B2E9F5363}"/>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19" name="Straight Arrow Connector 18">
            <a:extLst>
              <a:ext uri="{FF2B5EF4-FFF2-40B4-BE49-F238E27FC236}">
                <a16:creationId xmlns:a16="http://schemas.microsoft.com/office/drawing/2014/main" id="{434909FD-6EC1-4DC4-B18A-B0EBBE1BC5BB}"/>
              </a:ext>
            </a:extLst>
          </p:cNvPr>
          <p:cNvCxnSpPr>
            <a:cxnSpLocks/>
            <a:stCxn id="18" idx="2"/>
            <a:endCxn id="20"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0" name="Rounded Rectangle 6">
            <a:extLst>
              <a:ext uri="{FF2B5EF4-FFF2-40B4-BE49-F238E27FC236}">
                <a16:creationId xmlns:a16="http://schemas.microsoft.com/office/drawing/2014/main" id="{2118B49C-ADE3-4122-9131-0E1A1F669723}"/>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21" name="Rounded Rectangle 7">
            <a:extLst>
              <a:ext uri="{FF2B5EF4-FFF2-40B4-BE49-F238E27FC236}">
                <a16:creationId xmlns:a16="http://schemas.microsoft.com/office/drawing/2014/main" id="{99936B6C-6B0C-4219-9BF8-F3AA053508BB}"/>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22" name="Rounded Rectangle 10">
            <a:extLst>
              <a:ext uri="{FF2B5EF4-FFF2-40B4-BE49-F238E27FC236}">
                <a16:creationId xmlns:a16="http://schemas.microsoft.com/office/drawing/2014/main" id="{D9AA04D8-1927-4C6D-AD40-52D20D71D01D}"/>
              </a:ext>
            </a:extLst>
          </p:cNvPr>
          <p:cNvSpPr/>
          <p:nvPr/>
        </p:nvSpPr>
        <p:spPr>
          <a:xfrm>
            <a:off x="4176376" y="5363185"/>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cxnSp>
        <p:nvCxnSpPr>
          <p:cNvPr id="23" name="Straight Arrow Connector 22">
            <a:extLst>
              <a:ext uri="{FF2B5EF4-FFF2-40B4-BE49-F238E27FC236}">
                <a16:creationId xmlns:a16="http://schemas.microsoft.com/office/drawing/2014/main" id="{EAC404CF-C79C-4D81-858C-59E406756BA9}"/>
              </a:ext>
            </a:extLst>
          </p:cNvPr>
          <p:cNvCxnSpPr>
            <a:cxnSpLocks/>
            <a:endCxn id="21"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43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r>
              <a:rPr lang="en-US" sz="2000" dirty="0"/>
              <a:t>A range check is a check to make sure a number is within a certain range. </a:t>
            </a:r>
          </a:p>
          <a:p>
            <a:pPr lvl="2"/>
            <a:r>
              <a:rPr lang="en-US" sz="2000" dirty="0"/>
              <a:t>Ensures a value assigned to a 16-bit unsigned integer is within the capacity of a 16-bit unsigned integer (i.e. checking against wrap-around). </a:t>
            </a:r>
          </a:p>
          <a:p>
            <a:pPr lvl="3"/>
            <a:r>
              <a:rPr lang="en-US" sz="1800" dirty="0"/>
              <a:t>Range is 0-65535</a:t>
            </a:r>
          </a:p>
          <a:p>
            <a:pPr>
              <a:buNone/>
            </a:pPr>
            <a:endParaRPr lang="en-US" sz="2000" dirty="0"/>
          </a:p>
          <a:p>
            <a:pPr>
              <a:buNone/>
            </a:pPr>
            <a:r>
              <a:rPr lang="en-US" sz="2000" dirty="0"/>
              <a:t>VectorCAST provides for full range checking of test data during test case building. </a:t>
            </a:r>
          </a:p>
          <a:p>
            <a:pPr>
              <a:buNone/>
            </a:pPr>
            <a:endParaRPr lang="en-US" sz="2000" dirty="0"/>
          </a:p>
          <a:p>
            <a:pPr>
              <a:buNone/>
            </a:pPr>
            <a:r>
              <a:rPr lang="en-US" sz="2000" dirty="0"/>
              <a:t>Three options that affect range check:</a:t>
            </a:r>
          </a:p>
          <a:p>
            <a:pPr lvl="2"/>
            <a:r>
              <a:rPr lang="en-US" sz="2000" dirty="0"/>
              <a:t>All (default) – Out of range values cannot be entered on any data type</a:t>
            </a:r>
          </a:p>
          <a:p>
            <a:pPr lvl="2"/>
            <a:r>
              <a:rPr lang="en-US" sz="2000" dirty="0"/>
              <a:t>Disable – Out of range values are not enforced in test case editor</a:t>
            </a:r>
          </a:p>
          <a:p>
            <a:pPr lvl="3"/>
            <a:r>
              <a:rPr lang="en-US" sz="1800" dirty="0"/>
              <a:t>Wrap around occurs</a:t>
            </a:r>
          </a:p>
          <a:p>
            <a:pPr lvl="2"/>
            <a:r>
              <a:rPr lang="en-US" sz="2000" dirty="0"/>
              <a:t>None – Scalar ranges are not determined</a:t>
            </a:r>
          </a:p>
          <a:p>
            <a:pPr lvl="3"/>
            <a:r>
              <a:rPr lang="en-US" sz="1800" dirty="0"/>
              <a:t>Increases execution speed</a:t>
            </a:r>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Range Check</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1891066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F36D55B3-9F47-4636-A10C-5AE532E79A53}"/>
              </a:ext>
            </a:extLst>
          </p:cNvPr>
          <p:cNvSpPr>
            <a:spLocks noGrp="1"/>
          </p:cNvSpPr>
          <p:nvPr>
            <p:ph type="body" sz="quarter" idx="12"/>
          </p:nvPr>
        </p:nvSpPr>
        <p:spPr/>
        <p:txBody>
          <a:bodyPr/>
          <a:lstStyle/>
          <a:p>
            <a:r>
              <a:rPr lang="en-US" dirty="0"/>
              <a:t>VectorCAST System Test Build Process</a:t>
            </a:r>
          </a:p>
        </p:txBody>
      </p:sp>
      <p:sp>
        <p:nvSpPr>
          <p:cNvPr id="4" name="Title 3"/>
          <p:cNvSpPr>
            <a:spLocks noGrp="1"/>
          </p:cNvSpPr>
          <p:nvPr>
            <p:ph type="title"/>
          </p:nvPr>
        </p:nvSpPr>
        <p:spPr/>
        <p:txBody>
          <a:bodyPr/>
          <a:lstStyle/>
          <a:p>
            <a:r>
              <a:rPr lang="en-US" dirty="0"/>
              <a:t>VectorCAST Workflow Overview</a:t>
            </a:r>
          </a:p>
        </p:txBody>
      </p:sp>
      <p:sp>
        <p:nvSpPr>
          <p:cNvPr id="49" name="TextBox 48">
            <a:extLst>
              <a:ext uri="{FF2B5EF4-FFF2-40B4-BE49-F238E27FC236}">
                <a16:creationId xmlns:a16="http://schemas.microsoft.com/office/drawing/2014/main" id="{FC4F2A8F-9146-4322-9EB3-009B72D08308}"/>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51" name="TextBox 50">
            <a:extLst>
              <a:ext uri="{FF2B5EF4-FFF2-40B4-BE49-F238E27FC236}">
                <a16:creationId xmlns:a16="http://schemas.microsoft.com/office/drawing/2014/main" id="{78F62D76-F987-4151-8D0B-5616E6F67976}"/>
              </a:ext>
            </a:extLst>
          </p:cNvPr>
          <p:cNvSpPr txBox="1"/>
          <p:nvPr/>
        </p:nvSpPr>
        <p:spPr>
          <a:xfrm>
            <a:off x="1862322" y="3187277"/>
            <a:ext cx="1905000" cy="1015663"/>
          </a:xfrm>
          <a:prstGeom prst="rect">
            <a:avLst/>
          </a:prstGeom>
          <a:noFill/>
        </p:spPr>
        <p:txBody>
          <a:bodyPr wrap="square" rtlCol="0">
            <a:spAutoFit/>
          </a:bodyPr>
          <a:lstStyle/>
          <a:p>
            <a:r>
              <a:rPr lang="en-US" sz="2000" dirty="0"/>
              <a:t>Application Build Command</a:t>
            </a:r>
          </a:p>
        </p:txBody>
      </p:sp>
      <p:sp>
        <p:nvSpPr>
          <p:cNvPr id="61" name="Rounded Rectangle 3">
            <a:extLst>
              <a:ext uri="{FF2B5EF4-FFF2-40B4-BE49-F238E27FC236}">
                <a16:creationId xmlns:a16="http://schemas.microsoft.com/office/drawing/2014/main" id="{1ACDDF43-BF1F-45AF-AC1D-D7613FB7E468}"/>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Source</a:t>
            </a:r>
          </a:p>
        </p:txBody>
      </p:sp>
      <p:cxnSp>
        <p:nvCxnSpPr>
          <p:cNvPr id="65" name="Straight Arrow Connector 64">
            <a:extLst>
              <a:ext uri="{FF2B5EF4-FFF2-40B4-BE49-F238E27FC236}">
                <a16:creationId xmlns:a16="http://schemas.microsoft.com/office/drawing/2014/main" id="{D729F3D5-ED5B-404E-B944-96055E57D467}"/>
              </a:ext>
            </a:extLst>
          </p:cNvPr>
          <p:cNvCxnSpPr>
            <a:cxnSpLocks/>
            <a:stCxn id="61" idx="2"/>
            <a:endCxn id="72"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2" name="Rounded Rectangle 6">
            <a:extLst>
              <a:ext uri="{FF2B5EF4-FFF2-40B4-BE49-F238E27FC236}">
                <a16:creationId xmlns:a16="http://schemas.microsoft.com/office/drawing/2014/main" id="{0EED197C-15E6-400A-9BC9-ED5C647893A1}"/>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Source</a:t>
            </a:r>
          </a:p>
        </p:txBody>
      </p:sp>
      <p:sp>
        <p:nvSpPr>
          <p:cNvPr id="73" name="Rounded Rectangle 7">
            <a:extLst>
              <a:ext uri="{FF2B5EF4-FFF2-40B4-BE49-F238E27FC236}">
                <a16:creationId xmlns:a16="http://schemas.microsoft.com/office/drawing/2014/main" id="{804B4099-3C0E-4EEF-A234-8201F40B20F3}"/>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Executable</a:t>
            </a:r>
          </a:p>
        </p:txBody>
      </p:sp>
      <p:cxnSp>
        <p:nvCxnSpPr>
          <p:cNvPr id="75" name="Straight Arrow Connector 74">
            <a:extLst>
              <a:ext uri="{FF2B5EF4-FFF2-40B4-BE49-F238E27FC236}">
                <a16:creationId xmlns:a16="http://schemas.microsoft.com/office/drawing/2014/main" id="{1936E444-FE4D-4927-A068-1D1D1E141F83}"/>
              </a:ext>
            </a:extLst>
          </p:cNvPr>
          <p:cNvCxnSpPr>
            <a:cxnSpLocks/>
            <a:endCxn id="73"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65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92604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marL="252000" lvl="2" indent="0">
              <a:buNone/>
            </a:pPr>
            <a:r>
              <a:rPr lang="en-US" sz="1800" dirty="0"/>
              <a:t>Lua Source Code used as source base for lab exercises. </a:t>
            </a:r>
          </a:p>
          <a:p>
            <a:pPr marL="252000" lvl="2" indent="0">
              <a:buNone/>
            </a:pPr>
            <a:endParaRPr lang="en-US" sz="1800" dirty="0"/>
          </a:p>
          <a:p>
            <a:pPr lvl="2"/>
            <a:r>
              <a:rPr lang="en-US" sz="1800" dirty="0"/>
              <a:t>Lua is an open source embeddable scripting language.</a:t>
            </a:r>
          </a:p>
          <a:p>
            <a:pPr lvl="3"/>
            <a:r>
              <a:rPr lang="en-US" sz="1600" dirty="0"/>
              <a:t>Written in C</a:t>
            </a:r>
          </a:p>
          <a:p>
            <a:pPr lvl="3"/>
            <a:r>
              <a:rPr lang="en-US" sz="1600" dirty="0"/>
              <a:t>Compiles with MinGW via make</a:t>
            </a:r>
          </a:p>
          <a:p>
            <a:pPr lvl="3"/>
            <a:r>
              <a:rPr lang="en-US" sz="1600" dirty="0"/>
              <a:t>Runs on Linux and Windows</a:t>
            </a:r>
          </a:p>
          <a:p>
            <a:pPr lvl="3"/>
            <a:r>
              <a:rPr lang="en-US" sz="1600" dirty="0"/>
              <a:t>Suite of system test scripts.</a:t>
            </a:r>
          </a:p>
          <a:p>
            <a:pPr lvl="3"/>
            <a:r>
              <a:rPr lang="en-US" sz="1600" dirty="0"/>
              <a:t>Contains challenging code. Great for practicing VectorCAST!!!!</a:t>
            </a:r>
          </a:p>
          <a:p>
            <a:pPr lvl="3"/>
            <a:endParaRPr lang="en-US" sz="1600" dirty="0"/>
          </a:p>
          <a:p>
            <a:pPr lvl="3"/>
            <a:endParaRPr lang="en-US" sz="1600" dirty="0"/>
          </a:p>
          <a:p>
            <a:pPr lvl="2"/>
            <a:r>
              <a:rPr lang="en-US" sz="1800" dirty="0"/>
              <a:t>Download site</a:t>
            </a:r>
          </a:p>
          <a:p>
            <a:pPr lvl="3"/>
            <a:r>
              <a:rPr lang="en-US" sz="1600" dirty="0"/>
              <a:t>Source Code</a:t>
            </a:r>
            <a:endParaRPr lang="en-US" sz="1600" dirty="0">
              <a:hlinkClick r:id="rId3">
                <a:extLst>
                  <a:ext uri="{A12FA001-AC4F-418D-AE19-62706E023703}">
                    <ahyp:hlinkClr xmlns:ahyp="http://schemas.microsoft.com/office/drawing/2018/hyperlinkcolor" val="tx"/>
                  </a:ext>
                </a:extLst>
              </a:hlinkClick>
            </a:endParaRPr>
          </a:p>
          <a:p>
            <a:pPr lvl="4"/>
            <a:r>
              <a:rPr lang="en-US" sz="1600" dirty="0">
                <a:solidFill>
                  <a:srgbClr val="B70032"/>
                </a:solidFill>
                <a:hlinkClick r:id="rId3">
                  <a:extLst>
                    <a:ext uri="{A12FA001-AC4F-418D-AE19-62706E023703}">
                      <ahyp:hlinkClr xmlns:ahyp="http://schemas.microsoft.com/office/drawing/2018/hyperlinkcolor" val="tx"/>
                    </a:ext>
                  </a:extLst>
                </a:hlinkClick>
              </a:rPr>
              <a:t>https://www.lua.org/download.html</a:t>
            </a:r>
            <a:endParaRPr lang="en-US" sz="1600" dirty="0">
              <a:solidFill>
                <a:srgbClr val="B70032"/>
              </a:solidFill>
            </a:endParaRPr>
          </a:p>
          <a:p>
            <a:pPr lvl="3"/>
            <a:r>
              <a:rPr lang="en-US" sz="1600" dirty="0"/>
              <a:t>System test script suite</a:t>
            </a:r>
          </a:p>
          <a:p>
            <a:pPr lvl="4"/>
            <a:r>
              <a:rPr lang="en-US" sz="1600" dirty="0">
                <a:hlinkClick r:id="rId4"/>
              </a:rPr>
              <a:t>https://www.lua.org/tests/</a:t>
            </a:r>
            <a:endParaRPr lang="en-US" sz="1600" dirty="0"/>
          </a:p>
          <a:p>
            <a:pPr marL="252000" lvl="2" indent="0">
              <a:buNone/>
            </a:pPr>
            <a:endParaRPr lang="en-US" sz="1800" dirty="0"/>
          </a:p>
        </p:txBody>
      </p:sp>
      <p:sp>
        <p:nvSpPr>
          <p:cNvPr id="4" name="Textplatzhalter 3">
            <a:extLst>
              <a:ext uri="{FF2B5EF4-FFF2-40B4-BE49-F238E27FC236}">
                <a16:creationId xmlns:a16="http://schemas.microsoft.com/office/drawing/2014/main" id="{7CD29532-9D9E-4AEE-A803-BFE84B54D862}"/>
              </a:ext>
            </a:extLst>
          </p:cNvPr>
          <p:cNvSpPr>
            <a:spLocks noGrp="1"/>
          </p:cNvSpPr>
          <p:nvPr>
            <p:ph type="body" sz="quarter" idx="12"/>
          </p:nvPr>
        </p:nvSpPr>
        <p:spPr/>
        <p:txBody>
          <a:bodyPr/>
          <a:lstStyle/>
          <a:p>
            <a:r>
              <a:rPr lang="en-US" dirty="0"/>
              <a:t>Lua Source Code</a:t>
            </a:r>
          </a:p>
        </p:txBody>
      </p:sp>
      <p:sp>
        <p:nvSpPr>
          <p:cNvPr id="24578" name="Rectangle 4"/>
          <p:cNvSpPr>
            <a:spLocks noGrp="1" noChangeArrowheads="1"/>
          </p:cNvSpPr>
          <p:nvPr>
            <p:ph type="title"/>
          </p:nvPr>
        </p:nvSpPr>
        <p:spPr/>
        <p:txBody>
          <a:bodyPr/>
          <a:lstStyle/>
          <a:p>
            <a:r>
              <a:rPr lang="en-US" dirty="0"/>
              <a:t>VectorCAST Workflow Overview</a:t>
            </a:r>
          </a:p>
        </p:txBody>
      </p:sp>
      <p:pic>
        <p:nvPicPr>
          <p:cNvPr id="2" name="Picture 1">
            <a:hlinkClick r:id="rId3"/>
            <a:extLst>
              <a:ext uri="{FF2B5EF4-FFF2-40B4-BE49-F238E27FC236}">
                <a16:creationId xmlns:a16="http://schemas.microsoft.com/office/drawing/2014/main" id="{BD909A47-F1ED-4882-BC49-85C2529A3705}"/>
              </a:ext>
            </a:extLst>
          </p:cNvPr>
          <p:cNvPicPr>
            <a:picLocks noChangeAspect="1"/>
          </p:cNvPicPr>
          <p:nvPr/>
        </p:nvPicPr>
        <p:blipFill>
          <a:blip r:embed="rId5"/>
          <a:stretch>
            <a:fillRect/>
          </a:stretch>
        </p:blipFill>
        <p:spPr>
          <a:xfrm>
            <a:off x="8135625" y="3326466"/>
            <a:ext cx="2952750" cy="3028950"/>
          </a:xfrm>
          <a:prstGeom prst="rect">
            <a:avLst/>
          </a:prstGeom>
        </p:spPr>
      </p:pic>
    </p:spTree>
    <p:extLst>
      <p:ext uri="{BB962C8B-B14F-4D97-AF65-F5344CB8AC3E}">
        <p14:creationId xmlns:p14="http://schemas.microsoft.com/office/powerpoint/2010/main" val="3505892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Modules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F98F0F-F59F-48F8-9803-A3797816023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5D53820-07E2-44E6-81A9-A0472F6B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9254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Workflow Modules</a:t>
            </a:r>
          </a:p>
        </p:txBody>
      </p:sp>
      <p:sp>
        <p:nvSpPr>
          <p:cNvPr id="3" name="Title 2"/>
          <p:cNvSpPr>
            <a:spLocks noGrp="1"/>
          </p:cNvSpPr>
          <p:nvPr>
            <p:ph type="title"/>
          </p:nvPr>
        </p:nvSpPr>
        <p:spPr/>
        <p:txBody>
          <a:bodyPr/>
          <a:lstStyle/>
          <a:p>
            <a:r>
              <a:rPr lang="en-US" dirty="0"/>
              <a:t>Training Modules</a:t>
            </a:r>
          </a:p>
        </p:txBody>
      </p:sp>
      <p:sp>
        <p:nvSpPr>
          <p:cNvPr id="6" name="Rounded Rectangle 5">
            <a:hlinkClick r:id="" action="ppaction://customshow?id=3&amp;return=true"/>
          </p:cNvPr>
          <p:cNvSpPr/>
          <p:nvPr/>
        </p:nvSpPr>
        <p:spPr>
          <a:xfrm>
            <a:off x="3967650"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Configuration Management</a:t>
            </a:r>
          </a:p>
        </p:txBody>
      </p:sp>
      <p:sp>
        <p:nvSpPr>
          <p:cNvPr id="15" name="Rounded Rectangle 14">
            <a:hlinkClick r:id="" action="ppaction://customshow?id=2&amp;return=true"/>
          </p:cNvPr>
          <p:cNvSpPr/>
          <p:nvPr/>
        </p:nvSpPr>
        <p:spPr>
          <a:xfrm>
            <a:off x="6611679" y="318377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System Test Workflow</a:t>
            </a:r>
          </a:p>
        </p:txBody>
      </p:sp>
      <p:sp>
        <p:nvSpPr>
          <p:cNvPr id="29" name="Rounded Rectangle 28">
            <a:hlinkClick r:id="" action="ppaction://customshow?id=1&amp;return=true"/>
          </p:cNvPr>
          <p:cNvSpPr/>
          <p:nvPr/>
        </p:nvSpPr>
        <p:spPr>
          <a:xfrm>
            <a:off x="3967651" y="3143666"/>
            <a:ext cx="1612671" cy="980902"/>
          </a:xfrm>
          <a:prstGeom prst="roundRect">
            <a:avLst>
              <a:gd name="adj" fmla="val 17122"/>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Unit Test Workflow</a:t>
            </a:r>
          </a:p>
        </p:txBody>
      </p:sp>
      <p:sp>
        <p:nvSpPr>
          <p:cNvPr id="12" name="Rounded Rectangle 11">
            <a:hlinkClick r:id="" action="ppaction://customshow?id=0&amp;return=true"/>
          </p:cNvPr>
          <p:cNvSpPr/>
          <p:nvPr/>
        </p:nvSpPr>
        <p:spPr>
          <a:xfrm>
            <a:off x="5289664" y="1648992"/>
            <a:ext cx="1612671" cy="980902"/>
          </a:xfrm>
          <a:prstGeom prst="roundRect">
            <a:avLst>
              <a:gd name="adj" fmla="val 16667"/>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Workflow Preparation</a:t>
            </a:r>
          </a:p>
        </p:txBody>
      </p:sp>
      <p:sp>
        <p:nvSpPr>
          <p:cNvPr id="13" name="Rounded Rectangle 7">
            <a:hlinkClick r:id="" action="ppaction://customshow?id=4&amp;return=true"/>
            <a:extLst>
              <a:ext uri="{FF2B5EF4-FFF2-40B4-BE49-F238E27FC236}">
                <a16:creationId xmlns:a16="http://schemas.microsoft.com/office/drawing/2014/main" id="{BB0A2868-CF8B-4730-8B0D-A39F19B6DBEB}"/>
              </a:ext>
            </a:extLst>
          </p:cNvPr>
          <p:cNvSpPr/>
          <p:nvPr/>
        </p:nvSpPr>
        <p:spPr>
          <a:xfrm>
            <a:off x="6611678"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Continuous Integration</a:t>
            </a:r>
          </a:p>
        </p:txBody>
      </p:sp>
    </p:spTree>
    <p:extLst>
      <p:ext uri="{BB962C8B-B14F-4D97-AF65-F5344CB8AC3E}">
        <p14:creationId xmlns:p14="http://schemas.microsoft.com/office/powerpoint/2010/main" val="148520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26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Workflow Preparation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BB45104-7DFC-44A4-8B66-53AB39C382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108F5E-49A8-4879-8ABD-B5CF6B993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62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fik 95">
            <a:extLst>
              <a:ext uri="{FF2B5EF4-FFF2-40B4-BE49-F238E27FC236}">
                <a16:creationId xmlns:a16="http://schemas.microsoft.com/office/drawing/2014/main" id="{7B8C0426-B54A-455C-AC03-3F17EB293F66}"/>
              </a:ext>
            </a:extLst>
          </p:cNvPr>
          <p:cNvPicPr>
            <a:picLocks noChangeAspect="1"/>
          </p:cNvPicPr>
          <p:nvPr/>
        </p:nvPicPr>
        <p:blipFill rotWithShape="1">
          <a:blip r:embed="rId4">
            <a:extLst>
              <a:ext uri="{28A0092B-C50C-407E-A947-70E740481C1C}">
                <a14:useLocalDpi xmlns:a14="http://schemas.microsoft.com/office/drawing/2010/main" val="0"/>
              </a:ext>
            </a:extLst>
          </a:blip>
          <a:srcRect l="5732" r="2550" b="4440"/>
          <a:stretch/>
        </p:blipFill>
        <p:spPr>
          <a:xfrm>
            <a:off x="1558444" y="1879715"/>
            <a:ext cx="8965764" cy="4599610"/>
          </a:xfrm>
          <a:prstGeom prst="rect">
            <a:avLst/>
          </a:prstGeom>
        </p:spPr>
      </p:pic>
      <p:sp>
        <p:nvSpPr>
          <p:cNvPr id="105" name="Rechteck 104"/>
          <p:cNvSpPr/>
          <p:nvPr/>
        </p:nvSpPr>
        <p:spPr bwMode="auto">
          <a:xfrm>
            <a:off x="5706220" y="1256076"/>
            <a:ext cx="4640119" cy="399496"/>
          </a:xfrm>
          <a:prstGeom prst="rect">
            <a:avLst/>
          </a:prstGeom>
          <a:solidFill>
            <a:schemeClr val="accent2"/>
          </a:solidFill>
          <a:ln w="12700" cap="flat" cmpd="sng" algn="ctr">
            <a:noFill/>
            <a:prstDash val="solid"/>
            <a:round/>
            <a:headEnd type="none" w="med" len="med"/>
            <a:tailEnd type="none" w="med" len="med"/>
          </a:ln>
          <a:effectLst>
            <a:reflection stA="74000" endPos="0" dist="50800" dir="5400000" sy="-100000" algn="bl" rotWithShape="0"/>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6" name="Rechteck 105"/>
          <p:cNvSpPr/>
          <p:nvPr/>
        </p:nvSpPr>
        <p:spPr>
          <a:xfrm>
            <a:off x="1349133" y="1636454"/>
            <a:ext cx="1975037" cy="190771"/>
          </a:xfrm>
          <a:prstGeom prst="rect">
            <a:avLst/>
          </a:prstGeom>
          <a:solidFill>
            <a:schemeClr val="accent2"/>
          </a:solidFill>
        </p:spPr>
        <p:txBody>
          <a:bodyPr wrap="square" lIns="35991">
            <a:spAutoFit/>
          </a:bodyPr>
          <a:lstStyle/>
          <a:p>
            <a:pPr lvl="0" algn="r">
              <a:lnSpc>
                <a:spcPct val="80000"/>
              </a:lnSpc>
            </a:pPr>
            <a:r>
              <a:rPr lang="en-US" sz="800" dirty="0">
                <a:solidFill>
                  <a:srgbClr val="000000"/>
                </a:solidFill>
              </a:rPr>
              <a:t>Foundation 1997</a:t>
            </a:r>
          </a:p>
        </p:txBody>
      </p:sp>
      <p:sp>
        <p:nvSpPr>
          <p:cNvPr id="107" name="Rechteck 106"/>
          <p:cNvSpPr/>
          <p:nvPr/>
        </p:nvSpPr>
        <p:spPr bwMode="auto">
          <a:xfrm>
            <a:off x="1349133" y="1257941"/>
            <a:ext cx="1975037" cy="413892"/>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8" name="Textplatzhalter 3"/>
          <p:cNvSpPr>
            <a:spLocks noGrp="1"/>
          </p:cNvSpPr>
          <p:nvPr>
            <p:ph type="body" sz="quarter" idx="12"/>
          </p:nvPr>
        </p:nvSpPr>
        <p:spPr/>
        <p:txBody>
          <a:bodyPr/>
          <a:lstStyle/>
          <a:p>
            <a:r>
              <a:rPr lang="en-US" dirty="0"/>
              <a:t>Vector Worldwide</a:t>
            </a:r>
          </a:p>
        </p:txBody>
      </p:sp>
      <p:sp>
        <p:nvSpPr>
          <p:cNvPr id="109" name="Rectangle 10"/>
          <p:cNvSpPr>
            <a:spLocks noGrp="1" noChangeArrowheads="1"/>
          </p:cNvSpPr>
          <p:nvPr>
            <p:ph type="title"/>
          </p:nvPr>
        </p:nvSpPr>
        <p:spPr/>
        <p:txBody>
          <a:bodyPr/>
          <a:lstStyle/>
          <a:p>
            <a:r>
              <a:rPr lang="en-US" dirty="0"/>
              <a:t>Company Overview</a:t>
            </a:r>
          </a:p>
        </p:txBody>
      </p:sp>
      <p:sp>
        <p:nvSpPr>
          <p:cNvPr id="110" name="Text Box 5"/>
          <p:cNvSpPr txBox="1">
            <a:spLocks noChangeArrowheads="1"/>
          </p:cNvSpPr>
          <p:nvPr/>
        </p:nvSpPr>
        <p:spPr bwMode="auto">
          <a:xfrm>
            <a:off x="1304893" y="1259337"/>
            <a:ext cx="204015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USA</a:t>
            </a:r>
            <a:br>
              <a:rPr lang="en-US" sz="1000" b="1" dirty="0">
                <a:solidFill>
                  <a:schemeClr val="hlink"/>
                </a:solidFill>
              </a:rPr>
            </a:br>
            <a:r>
              <a:rPr lang="en-US" sz="800" dirty="0"/>
              <a:t>Detroit, East Greenwich, San Mateo</a:t>
            </a:r>
          </a:p>
        </p:txBody>
      </p:sp>
      <p:sp>
        <p:nvSpPr>
          <p:cNvPr id="111" name="Freeform 28"/>
          <p:cNvSpPr>
            <a:spLocks/>
          </p:cNvSpPr>
          <p:nvPr/>
        </p:nvSpPr>
        <p:spPr bwMode="auto">
          <a:xfrm>
            <a:off x="3285882" y="3221763"/>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12" name="Freeform 29"/>
          <p:cNvSpPr>
            <a:spLocks/>
          </p:cNvSpPr>
          <p:nvPr/>
        </p:nvSpPr>
        <p:spPr bwMode="auto">
          <a:xfrm>
            <a:off x="5325903" y="2978838"/>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13" name="Freeform 30"/>
          <p:cNvSpPr>
            <a:spLocks/>
          </p:cNvSpPr>
          <p:nvPr/>
        </p:nvSpPr>
        <p:spPr bwMode="auto">
          <a:xfrm>
            <a:off x="5426132" y="3124106"/>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14" name="Freeform 32"/>
          <p:cNvSpPr>
            <a:spLocks/>
          </p:cNvSpPr>
          <p:nvPr/>
        </p:nvSpPr>
        <p:spPr bwMode="auto">
          <a:xfrm>
            <a:off x="5654079" y="2809858"/>
            <a:ext cx="79354" cy="77767"/>
          </a:xfrm>
          <a:custGeom>
            <a:avLst/>
            <a:gdLst>
              <a:gd name="T0" fmla="*/ 2147483647 w 50"/>
              <a:gd name="T1" fmla="*/ 0 h 49"/>
              <a:gd name="T2" fmla="*/ 2147483647 w 50"/>
              <a:gd name="T3" fmla="*/ 2147483647 h 49"/>
              <a:gd name="T4" fmla="*/ 2147483647 w 50"/>
              <a:gd name="T5" fmla="*/ 2147483647 h 49"/>
              <a:gd name="T6" fmla="*/ 2147483647 w 50"/>
              <a:gd name="T7" fmla="*/ 2147483647 h 49"/>
              <a:gd name="T8" fmla="*/ 2147483647 w 50"/>
              <a:gd name="T9" fmla="*/ 2147483647 h 49"/>
              <a:gd name="T10" fmla="*/ 2147483647 w 50"/>
              <a:gd name="T11" fmla="*/ 2147483647 h 49"/>
              <a:gd name="T12" fmla="*/ 2147483647 w 50"/>
              <a:gd name="T13" fmla="*/ 2147483647 h 49"/>
              <a:gd name="T14" fmla="*/ 2147483647 w 50"/>
              <a:gd name="T15" fmla="*/ 2147483647 h 49"/>
              <a:gd name="T16" fmla="*/ 2147483647 w 50"/>
              <a:gd name="T17" fmla="*/ 2147483647 h 49"/>
              <a:gd name="T18" fmla="*/ 2147483647 w 50"/>
              <a:gd name="T19" fmla="*/ 2147483647 h 49"/>
              <a:gd name="T20" fmla="*/ 2147483647 w 50"/>
              <a:gd name="T21" fmla="*/ 2147483647 h 49"/>
              <a:gd name="T22" fmla="*/ 2147483647 w 50"/>
              <a:gd name="T23" fmla="*/ 2147483647 h 49"/>
              <a:gd name="T24" fmla="*/ 2147483647 w 50"/>
              <a:gd name="T25" fmla="*/ 2147483647 h 49"/>
              <a:gd name="T26" fmla="*/ 2147483647 w 50"/>
              <a:gd name="T27" fmla="*/ 2147483647 h 49"/>
              <a:gd name="T28" fmla="*/ 2147483647 w 50"/>
              <a:gd name="T29" fmla="*/ 2147483647 h 49"/>
              <a:gd name="T30" fmla="*/ 2147483647 w 50"/>
              <a:gd name="T31" fmla="*/ 2147483647 h 49"/>
              <a:gd name="T32" fmla="*/ 2147483647 w 50"/>
              <a:gd name="T33" fmla="*/ 2147483647 h 49"/>
              <a:gd name="T34" fmla="*/ 2147483647 w 50"/>
              <a:gd name="T35" fmla="*/ 2147483647 h 49"/>
              <a:gd name="T36" fmla="*/ 2147483647 w 50"/>
              <a:gd name="T37" fmla="*/ 2147483647 h 49"/>
              <a:gd name="T38" fmla="*/ 2147483647 w 50"/>
              <a:gd name="T39" fmla="*/ 2147483647 h 49"/>
              <a:gd name="T40" fmla="*/ 2147483647 w 50"/>
              <a:gd name="T41" fmla="*/ 2147483647 h 49"/>
              <a:gd name="T42" fmla="*/ 2147483647 w 50"/>
              <a:gd name="T43" fmla="*/ 2147483647 h 49"/>
              <a:gd name="T44" fmla="*/ 2147483647 w 50"/>
              <a:gd name="T45" fmla="*/ 2147483647 h 49"/>
              <a:gd name="T46" fmla="*/ 2147483647 w 50"/>
              <a:gd name="T47" fmla="*/ 2147483647 h 49"/>
              <a:gd name="T48" fmla="*/ 0 w 50"/>
              <a:gd name="T49" fmla="*/ 2147483647 h 49"/>
              <a:gd name="T50" fmla="*/ 2147483647 w 50"/>
              <a:gd name="T51" fmla="*/ 2147483647 h 49"/>
              <a:gd name="T52" fmla="*/ 2147483647 w 50"/>
              <a:gd name="T53" fmla="*/ 2147483647 h 49"/>
              <a:gd name="T54" fmla="*/ 2147483647 w 50"/>
              <a:gd name="T55" fmla="*/ 2147483647 h 49"/>
              <a:gd name="T56" fmla="*/ 2147483647 w 50"/>
              <a:gd name="T57" fmla="*/ 2147483647 h 49"/>
              <a:gd name="T58" fmla="*/ 2147483647 w 50"/>
              <a:gd name="T59" fmla="*/ 2147483647 h 49"/>
              <a:gd name="T60" fmla="*/ 2147483647 w 50"/>
              <a:gd name="T61" fmla="*/ 2147483647 h 49"/>
              <a:gd name="T62" fmla="*/ 2147483647 w 50"/>
              <a:gd name="T63" fmla="*/ 2147483647 h 49"/>
              <a:gd name="T64" fmla="*/ 2147483647 w 50"/>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9">
                <a:moveTo>
                  <a:pt x="25" y="0"/>
                </a:moveTo>
                <a:lnTo>
                  <a:pt x="30" y="2"/>
                </a:lnTo>
                <a:lnTo>
                  <a:pt x="35" y="2"/>
                </a:lnTo>
                <a:lnTo>
                  <a:pt x="39" y="5"/>
                </a:lnTo>
                <a:lnTo>
                  <a:pt x="44" y="7"/>
                </a:lnTo>
                <a:lnTo>
                  <a:pt x="45" y="12"/>
                </a:lnTo>
                <a:lnTo>
                  <a:pt x="49" y="15"/>
                </a:lnTo>
                <a:lnTo>
                  <a:pt x="50" y="20"/>
                </a:lnTo>
                <a:lnTo>
                  <a:pt x="50" y="24"/>
                </a:lnTo>
                <a:lnTo>
                  <a:pt x="50" y="29"/>
                </a:lnTo>
                <a:lnTo>
                  <a:pt x="49" y="34"/>
                </a:lnTo>
                <a:lnTo>
                  <a:pt x="45" y="37"/>
                </a:lnTo>
                <a:lnTo>
                  <a:pt x="44" y="41"/>
                </a:lnTo>
                <a:lnTo>
                  <a:pt x="39" y="44"/>
                </a:lnTo>
                <a:lnTo>
                  <a:pt x="35" y="46"/>
                </a:lnTo>
                <a:lnTo>
                  <a:pt x="30" y="48"/>
                </a:lnTo>
                <a:lnTo>
                  <a:pt x="25" y="49"/>
                </a:lnTo>
                <a:lnTo>
                  <a:pt x="20" y="48"/>
                </a:lnTo>
                <a:lnTo>
                  <a:pt x="15" y="46"/>
                </a:lnTo>
                <a:lnTo>
                  <a:pt x="11" y="44"/>
                </a:lnTo>
                <a:lnTo>
                  <a:pt x="8" y="41"/>
                </a:lnTo>
                <a:lnTo>
                  <a:pt x="5" y="37"/>
                </a:lnTo>
                <a:lnTo>
                  <a:pt x="3" y="34"/>
                </a:lnTo>
                <a:lnTo>
                  <a:pt x="1" y="29"/>
                </a:lnTo>
                <a:lnTo>
                  <a:pt x="0" y="24"/>
                </a:lnTo>
                <a:lnTo>
                  <a:pt x="1" y="20"/>
                </a:lnTo>
                <a:lnTo>
                  <a:pt x="3" y="15"/>
                </a:lnTo>
                <a:lnTo>
                  <a:pt x="5" y="12"/>
                </a:lnTo>
                <a:lnTo>
                  <a:pt x="8" y="7"/>
                </a:lnTo>
                <a:lnTo>
                  <a:pt x="11"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15" name="Freeform 33"/>
          <p:cNvSpPr>
            <a:spLocks/>
          </p:cNvSpPr>
          <p:nvPr/>
        </p:nvSpPr>
        <p:spPr bwMode="auto">
          <a:xfrm>
            <a:off x="7319432" y="3978344"/>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16" name="Freeform 34"/>
          <p:cNvSpPr>
            <a:spLocks/>
          </p:cNvSpPr>
          <p:nvPr/>
        </p:nvSpPr>
        <p:spPr bwMode="auto">
          <a:xfrm>
            <a:off x="8516301" y="363309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17" name="Freeform 35"/>
          <p:cNvSpPr>
            <a:spLocks/>
          </p:cNvSpPr>
          <p:nvPr/>
        </p:nvSpPr>
        <p:spPr bwMode="auto">
          <a:xfrm>
            <a:off x="8641399" y="348501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18" name="Freeform 39"/>
          <p:cNvSpPr>
            <a:spLocks/>
          </p:cNvSpPr>
          <p:nvPr/>
        </p:nvSpPr>
        <p:spPr bwMode="auto">
          <a:xfrm>
            <a:off x="8869761" y="3506502"/>
            <a:ext cx="77768" cy="73006"/>
          </a:xfrm>
          <a:custGeom>
            <a:avLst/>
            <a:gdLst>
              <a:gd name="T0" fmla="*/ 2147483647 w 49"/>
              <a:gd name="T1" fmla="*/ 0 h 46"/>
              <a:gd name="T2" fmla="*/ 2147483647 w 49"/>
              <a:gd name="T3" fmla="*/ 0 h 46"/>
              <a:gd name="T4" fmla="*/ 2147483647 w 49"/>
              <a:gd name="T5" fmla="*/ 2147483647 h 46"/>
              <a:gd name="T6" fmla="*/ 2147483647 w 49"/>
              <a:gd name="T7" fmla="*/ 2147483647 h 46"/>
              <a:gd name="T8" fmla="*/ 2147483647 w 49"/>
              <a:gd name="T9" fmla="*/ 2147483647 h 46"/>
              <a:gd name="T10" fmla="*/ 2147483647 w 49"/>
              <a:gd name="T11" fmla="*/ 2147483647 h 46"/>
              <a:gd name="T12" fmla="*/ 2147483647 w 49"/>
              <a:gd name="T13" fmla="*/ 2147483647 h 46"/>
              <a:gd name="T14" fmla="*/ 2147483647 w 49"/>
              <a:gd name="T15" fmla="*/ 2147483647 h 46"/>
              <a:gd name="T16" fmla="*/ 2147483647 w 49"/>
              <a:gd name="T17" fmla="*/ 2147483647 h 46"/>
              <a:gd name="T18" fmla="*/ 2147483647 w 49"/>
              <a:gd name="T19" fmla="*/ 2147483647 h 46"/>
              <a:gd name="T20" fmla="*/ 2147483647 w 49"/>
              <a:gd name="T21" fmla="*/ 2147483647 h 46"/>
              <a:gd name="T22" fmla="*/ 2147483647 w 49"/>
              <a:gd name="T23" fmla="*/ 2147483647 h 46"/>
              <a:gd name="T24" fmla="*/ 2147483647 w 49"/>
              <a:gd name="T25" fmla="*/ 2147483647 h 46"/>
              <a:gd name="T26" fmla="*/ 2147483647 w 49"/>
              <a:gd name="T27" fmla="*/ 2147483647 h 46"/>
              <a:gd name="T28" fmla="*/ 2147483647 w 49"/>
              <a:gd name="T29" fmla="*/ 2147483647 h 46"/>
              <a:gd name="T30" fmla="*/ 2147483647 w 49"/>
              <a:gd name="T31" fmla="*/ 2147483647 h 46"/>
              <a:gd name="T32" fmla="*/ 2147483647 w 49"/>
              <a:gd name="T33" fmla="*/ 2147483647 h 46"/>
              <a:gd name="T34" fmla="*/ 2147483647 w 49"/>
              <a:gd name="T35" fmla="*/ 2147483647 h 46"/>
              <a:gd name="T36" fmla="*/ 2147483647 w 49"/>
              <a:gd name="T37" fmla="*/ 2147483647 h 46"/>
              <a:gd name="T38" fmla="*/ 2147483647 w 49"/>
              <a:gd name="T39" fmla="*/ 2147483647 h 46"/>
              <a:gd name="T40" fmla="*/ 2147483647 w 49"/>
              <a:gd name="T41" fmla="*/ 2147483647 h 46"/>
              <a:gd name="T42" fmla="*/ 2147483647 w 49"/>
              <a:gd name="T43" fmla="*/ 2147483647 h 46"/>
              <a:gd name="T44" fmla="*/ 2147483647 w 49"/>
              <a:gd name="T45" fmla="*/ 2147483647 h 46"/>
              <a:gd name="T46" fmla="*/ 0 w 49"/>
              <a:gd name="T47" fmla="*/ 2147483647 h 46"/>
              <a:gd name="T48" fmla="*/ 0 w 49"/>
              <a:gd name="T49" fmla="*/ 2147483647 h 46"/>
              <a:gd name="T50" fmla="*/ 0 w 49"/>
              <a:gd name="T51" fmla="*/ 2147483647 h 46"/>
              <a:gd name="T52" fmla="*/ 2147483647 w 49"/>
              <a:gd name="T53" fmla="*/ 2147483647 h 46"/>
              <a:gd name="T54" fmla="*/ 2147483647 w 49"/>
              <a:gd name="T55" fmla="*/ 2147483647 h 46"/>
              <a:gd name="T56" fmla="*/ 2147483647 w 49"/>
              <a:gd name="T57" fmla="*/ 2147483647 h 46"/>
              <a:gd name="T58" fmla="*/ 2147483647 w 49"/>
              <a:gd name="T59" fmla="*/ 2147483647 h 46"/>
              <a:gd name="T60" fmla="*/ 2147483647 w 49"/>
              <a:gd name="T61" fmla="*/ 2147483647 h 46"/>
              <a:gd name="T62" fmla="*/ 2147483647 w 49"/>
              <a:gd name="T63" fmla="*/ 0 h 46"/>
              <a:gd name="T64" fmla="*/ 2147483647 w 49"/>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6">
                <a:moveTo>
                  <a:pt x="25" y="0"/>
                </a:moveTo>
                <a:lnTo>
                  <a:pt x="30" y="0"/>
                </a:lnTo>
                <a:lnTo>
                  <a:pt x="34" y="2"/>
                </a:lnTo>
                <a:lnTo>
                  <a:pt x="38" y="4"/>
                </a:lnTo>
                <a:lnTo>
                  <a:pt x="41" y="7"/>
                </a:lnTo>
                <a:lnTo>
                  <a:pt x="44" y="10"/>
                </a:lnTo>
                <a:lnTo>
                  <a:pt x="48" y="14"/>
                </a:lnTo>
                <a:lnTo>
                  <a:pt x="48" y="19"/>
                </a:lnTo>
                <a:lnTo>
                  <a:pt x="49" y="23"/>
                </a:lnTo>
                <a:lnTo>
                  <a:pt x="48" y="28"/>
                </a:lnTo>
                <a:lnTo>
                  <a:pt x="48" y="32"/>
                </a:lnTo>
                <a:lnTo>
                  <a:pt x="44" y="37"/>
                </a:lnTo>
                <a:lnTo>
                  <a:pt x="41" y="40"/>
                </a:lnTo>
                <a:lnTo>
                  <a:pt x="38" y="41"/>
                </a:lnTo>
                <a:lnTo>
                  <a:pt x="34" y="45"/>
                </a:lnTo>
                <a:lnTo>
                  <a:pt x="30" y="46"/>
                </a:lnTo>
                <a:lnTo>
                  <a:pt x="25" y="46"/>
                </a:lnTo>
                <a:lnTo>
                  <a:pt x="20" y="46"/>
                </a:lnTo>
                <a:lnTo>
                  <a:pt x="15" y="45"/>
                </a:lnTo>
                <a:lnTo>
                  <a:pt x="11" y="41"/>
                </a:lnTo>
                <a:lnTo>
                  <a:pt x="8" y="40"/>
                </a:lnTo>
                <a:lnTo>
                  <a:pt x="5" y="37"/>
                </a:lnTo>
                <a:lnTo>
                  <a:pt x="2" y="32"/>
                </a:lnTo>
                <a:lnTo>
                  <a:pt x="0" y="28"/>
                </a:lnTo>
                <a:lnTo>
                  <a:pt x="0" y="23"/>
                </a:lnTo>
                <a:lnTo>
                  <a:pt x="0" y="19"/>
                </a:lnTo>
                <a:lnTo>
                  <a:pt x="2" y="14"/>
                </a:lnTo>
                <a:lnTo>
                  <a:pt x="5" y="10"/>
                </a:lnTo>
                <a:lnTo>
                  <a:pt x="8" y="7"/>
                </a:lnTo>
                <a:lnTo>
                  <a:pt x="11" y="4"/>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19" name="Freeform 47"/>
          <p:cNvSpPr>
            <a:spLocks/>
          </p:cNvSpPr>
          <p:nvPr/>
        </p:nvSpPr>
        <p:spPr bwMode="auto">
          <a:xfrm>
            <a:off x="5662192" y="3280026"/>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20" name="Text Box 4"/>
          <p:cNvSpPr txBox="1">
            <a:spLocks noChangeArrowheads="1"/>
          </p:cNvSpPr>
          <p:nvPr/>
        </p:nvSpPr>
        <p:spPr bwMode="auto">
          <a:xfrm>
            <a:off x="668756" y="5696912"/>
            <a:ext cx="1663065" cy="539859"/>
          </a:xfrm>
          <a:prstGeom prst="rect">
            <a:avLst/>
          </a:prstGeom>
          <a:solidFill>
            <a:srgbClr val="B70032"/>
          </a:solidFill>
          <a:ln>
            <a:noFill/>
          </a:ln>
          <a:effectLst/>
        </p:spPr>
        <p:txBody>
          <a:bodyPr wrap="square" lIns="71981" tIns="71981" rIns="71981"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60000"/>
              </a:lnSpc>
            </a:pPr>
            <a:r>
              <a:rPr lang="en-US" sz="1000" b="1" dirty="0">
                <a:solidFill>
                  <a:schemeClr val="bg2"/>
                </a:solidFill>
              </a:rPr>
              <a:t>Vector Group</a:t>
            </a:r>
          </a:p>
          <a:p>
            <a:pPr>
              <a:lnSpc>
                <a:spcPct val="60000"/>
              </a:lnSpc>
            </a:pPr>
            <a:r>
              <a:rPr lang="en-US" sz="1000" dirty="0">
                <a:solidFill>
                  <a:schemeClr val="bg2"/>
                </a:solidFill>
              </a:rPr>
              <a:t>3,144 employees</a:t>
            </a:r>
          </a:p>
          <a:p>
            <a:pPr>
              <a:lnSpc>
                <a:spcPct val="60000"/>
              </a:lnSpc>
            </a:pPr>
            <a:r>
              <a:rPr lang="en-US" sz="1000" dirty="0">
                <a:solidFill>
                  <a:schemeClr val="bg2"/>
                </a:solidFill>
              </a:rPr>
              <a:t>Date: April 2020</a:t>
            </a:r>
          </a:p>
        </p:txBody>
      </p:sp>
      <p:sp>
        <p:nvSpPr>
          <p:cNvPr id="121" name="Freeform 47"/>
          <p:cNvSpPr>
            <a:spLocks/>
          </p:cNvSpPr>
          <p:nvPr/>
        </p:nvSpPr>
        <p:spPr bwMode="auto">
          <a:xfrm>
            <a:off x="5737431" y="3122364"/>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22" name="Freeform 47"/>
          <p:cNvSpPr>
            <a:spLocks/>
          </p:cNvSpPr>
          <p:nvPr/>
        </p:nvSpPr>
        <p:spPr bwMode="auto">
          <a:xfrm>
            <a:off x="4099054" y="5289735"/>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23" name="Freeform 31"/>
          <p:cNvSpPr>
            <a:spLocks/>
          </p:cNvSpPr>
          <p:nvPr/>
        </p:nvSpPr>
        <p:spPr bwMode="auto">
          <a:xfrm>
            <a:off x="5559387" y="3050260"/>
            <a:ext cx="77767" cy="74594"/>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noFill/>
          </a:ln>
        </p:spPr>
        <p:txBody>
          <a:bodyPr>
            <a:noAutofit/>
          </a:bodyPr>
          <a:lstStyle/>
          <a:p>
            <a:endParaRPr lang="en-US" dirty="0"/>
          </a:p>
        </p:txBody>
      </p:sp>
      <p:sp>
        <p:nvSpPr>
          <p:cNvPr id="124" name="Freeform 31"/>
          <p:cNvSpPr>
            <a:spLocks/>
          </p:cNvSpPr>
          <p:nvPr/>
        </p:nvSpPr>
        <p:spPr bwMode="auto">
          <a:xfrm>
            <a:off x="5543218" y="3033989"/>
            <a:ext cx="111691" cy="107133"/>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solidFill>
              <a:srgbClr val="B70032"/>
            </a:solidFill>
          </a:ln>
        </p:spPr>
        <p:txBody>
          <a:bodyPr>
            <a:noAutofit/>
          </a:bodyPr>
          <a:lstStyle/>
          <a:p>
            <a:endParaRPr lang="en-US" dirty="0"/>
          </a:p>
        </p:txBody>
      </p:sp>
      <p:sp>
        <p:nvSpPr>
          <p:cNvPr id="125" name="Rechteck 124"/>
          <p:cNvSpPr/>
          <p:nvPr/>
        </p:nvSpPr>
        <p:spPr>
          <a:xfrm>
            <a:off x="2386051" y="1512323"/>
            <a:ext cx="969884" cy="190771"/>
          </a:xfrm>
          <a:prstGeom prst="rect">
            <a:avLst/>
          </a:prstGeom>
        </p:spPr>
        <p:txBody>
          <a:bodyPr wrap="none">
            <a:spAutoFit/>
          </a:bodyPr>
          <a:lstStyle/>
          <a:p>
            <a:pPr lvl="0" algn="r">
              <a:lnSpc>
                <a:spcPct val="80000"/>
              </a:lnSpc>
            </a:pPr>
            <a:r>
              <a:rPr lang="en-US" sz="800" dirty="0">
                <a:solidFill>
                  <a:srgbClr val="000000"/>
                </a:solidFill>
              </a:rPr>
              <a:t>159 employees</a:t>
            </a:r>
          </a:p>
        </p:txBody>
      </p:sp>
      <p:sp>
        <p:nvSpPr>
          <p:cNvPr id="126" name="Rechteck 125"/>
          <p:cNvSpPr/>
          <p:nvPr/>
        </p:nvSpPr>
        <p:spPr>
          <a:xfrm>
            <a:off x="4116634" y="1636454"/>
            <a:ext cx="1252019" cy="190771"/>
          </a:xfrm>
          <a:prstGeom prst="rect">
            <a:avLst/>
          </a:prstGeom>
          <a:solidFill>
            <a:schemeClr val="accent2"/>
          </a:solidFill>
        </p:spPr>
        <p:txBody>
          <a:bodyPr wrap="square">
            <a:spAutoFit/>
          </a:bodyPr>
          <a:lstStyle/>
          <a:p>
            <a:pPr lvl="0" algn="r">
              <a:lnSpc>
                <a:spcPct val="80000"/>
              </a:lnSpc>
            </a:pPr>
            <a:r>
              <a:rPr lang="en-US" sz="800" dirty="0">
                <a:solidFill>
                  <a:srgbClr val="000000"/>
                </a:solidFill>
              </a:rPr>
              <a:t>Foundation 2002</a:t>
            </a:r>
          </a:p>
        </p:txBody>
      </p:sp>
      <p:sp>
        <p:nvSpPr>
          <p:cNvPr id="127" name="Rechteck 126"/>
          <p:cNvSpPr/>
          <p:nvPr/>
        </p:nvSpPr>
        <p:spPr>
          <a:xfrm>
            <a:off x="5706219" y="1636454"/>
            <a:ext cx="4640120" cy="190771"/>
          </a:xfrm>
          <a:prstGeom prst="rect">
            <a:avLst/>
          </a:prstGeom>
          <a:solidFill>
            <a:schemeClr val="accent2"/>
          </a:solidFill>
        </p:spPr>
        <p:txBody>
          <a:bodyPr wrap="square">
            <a:spAutoFit/>
          </a:bodyPr>
          <a:lstStyle/>
          <a:p>
            <a:pPr lvl="0">
              <a:lnSpc>
                <a:spcPct val="80000"/>
              </a:lnSpc>
            </a:pPr>
            <a:r>
              <a:rPr lang="en-US" sz="800" dirty="0">
                <a:solidFill>
                  <a:srgbClr val="000000"/>
                </a:solidFill>
              </a:rPr>
              <a:t>Foundation </a:t>
            </a:r>
            <a:r>
              <a:rPr lang="en-US" sz="800" dirty="0"/>
              <a:t>1988</a:t>
            </a:r>
          </a:p>
        </p:txBody>
      </p:sp>
      <p:sp>
        <p:nvSpPr>
          <p:cNvPr id="128" name="Rechteck 127"/>
          <p:cNvSpPr/>
          <p:nvPr/>
        </p:nvSpPr>
        <p:spPr>
          <a:xfrm>
            <a:off x="5690757" y="2248333"/>
            <a:ext cx="1369926"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2002</a:t>
            </a:r>
          </a:p>
        </p:txBody>
      </p:sp>
      <p:sp>
        <p:nvSpPr>
          <p:cNvPr id="129" name="Rechteck 128"/>
          <p:cNvSpPr/>
          <p:nvPr/>
        </p:nvSpPr>
        <p:spPr>
          <a:xfrm>
            <a:off x="4684277" y="4881440"/>
            <a:ext cx="1017415" cy="191862"/>
          </a:xfrm>
          <a:prstGeom prst="rect">
            <a:avLst/>
          </a:prstGeom>
          <a:solidFill>
            <a:schemeClr val="accent2"/>
          </a:solidFill>
        </p:spPr>
        <p:txBody>
          <a:bodyPr wrap="square" lIns="35991" rIns="71981" bIns="46788">
            <a:spAutoFit/>
          </a:bodyPr>
          <a:lstStyle/>
          <a:p>
            <a:pPr lvl="0" algn="r">
              <a:lnSpc>
                <a:spcPct val="80000"/>
              </a:lnSpc>
            </a:pPr>
            <a:r>
              <a:rPr lang="en-US" sz="800" dirty="0">
                <a:solidFill>
                  <a:srgbClr val="000000"/>
                </a:solidFill>
              </a:rPr>
              <a:t>Foundation 2014</a:t>
            </a:r>
          </a:p>
        </p:txBody>
      </p:sp>
      <p:sp>
        <p:nvSpPr>
          <p:cNvPr id="130" name="Rechteck 129"/>
          <p:cNvSpPr/>
          <p:nvPr/>
        </p:nvSpPr>
        <p:spPr>
          <a:xfrm>
            <a:off x="4684276" y="5583468"/>
            <a:ext cx="1015893" cy="215388"/>
          </a:xfrm>
          <a:prstGeom prst="rect">
            <a:avLst/>
          </a:prstGeom>
          <a:solidFill>
            <a:schemeClr val="accent2"/>
          </a:solidFill>
        </p:spPr>
        <p:txBody>
          <a:bodyPr wrap="square" lIns="35991" rIns="71981">
            <a:spAutoFit/>
          </a:bodyPr>
          <a:lstStyle/>
          <a:p>
            <a:pPr algn="r"/>
            <a:r>
              <a:rPr lang="en-US" sz="800" dirty="0">
                <a:solidFill>
                  <a:srgbClr val="000000"/>
                </a:solidFill>
              </a:rPr>
              <a:t>Foundation 2013</a:t>
            </a:r>
            <a:endParaRPr lang="en-US" sz="1400" dirty="0"/>
          </a:p>
        </p:txBody>
      </p:sp>
      <p:sp>
        <p:nvSpPr>
          <p:cNvPr id="131" name="Rechteck 130"/>
          <p:cNvSpPr/>
          <p:nvPr/>
        </p:nvSpPr>
        <p:spPr>
          <a:xfrm>
            <a:off x="4141028" y="6295621"/>
            <a:ext cx="1014936" cy="190771"/>
          </a:xfrm>
          <a:prstGeom prst="rect">
            <a:avLst/>
          </a:prstGeom>
          <a:solidFill>
            <a:schemeClr val="accent2"/>
          </a:solidFill>
        </p:spPr>
        <p:txBody>
          <a:bodyPr wrap="square" rIns="0">
            <a:spAutoFit/>
          </a:bodyPr>
          <a:lstStyle/>
          <a:p>
            <a:pPr lvl="0">
              <a:lnSpc>
                <a:spcPct val="80000"/>
              </a:lnSpc>
            </a:pPr>
            <a:r>
              <a:rPr lang="en-US" sz="800" dirty="0">
                <a:solidFill>
                  <a:srgbClr val="000000"/>
                </a:solidFill>
              </a:rPr>
              <a:t>Foundation 2014</a:t>
            </a:r>
          </a:p>
        </p:txBody>
      </p:sp>
      <p:sp>
        <p:nvSpPr>
          <p:cNvPr id="132" name="Rechteck 131"/>
          <p:cNvSpPr/>
          <p:nvPr/>
        </p:nvSpPr>
        <p:spPr>
          <a:xfrm>
            <a:off x="7358925" y="4886970"/>
            <a:ext cx="1005622"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3" name="Rechteck 132"/>
          <p:cNvSpPr/>
          <p:nvPr/>
        </p:nvSpPr>
        <p:spPr>
          <a:xfrm>
            <a:off x="8914216" y="4177807"/>
            <a:ext cx="1428828"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1998</a:t>
            </a:r>
          </a:p>
        </p:txBody>
      </p:sp>
      <p:sp>
        <p:nvSpPr>
          <p:cNvPr id="134" name="Rechteck 133"/>
          <p:cNvSpPr/>
          <p:nvPr/>
        </p:nvSpPr>
        <p:spPr>
          <a:xfrm>
            <a:off x="8914216" y="4883013"/>
            <a:ext cx="1428828" cy="1955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2007</a:t>
            </a:r>
          </a:p>
        </p:txBody>
      </p:sp>
      <p:sp>
        <p:nvSpPr>
          <p:cNvPr id="135" name="Rechteck 134"/>
          <p:cNvSpPr/>
          <p:nvPr/>
        </p:nvSpPr>
        <p:spPr>
          <a:xfrm>
            <a:off x="8568184" y="6291422"/>
            <a:ext cx="1774861"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6" name="Rechteck 135"/>
          <p:cNvSpPr/>
          <p:nvPr/>
        </p:nvSpPr>
        <p:spPr bwMode="auto">
          <a:xfrm>
            <a:off x="665752" y="6309740"/>
            <a:ext cx="503869" cy="179953"/>
          </a:xfrm>
          <a:prstGeom prst="rect">
            <a:avLst/>
          </a:prstGeom>
          <a:solidFill>
            <a:srgbClr val="B1B6BA"/>
          </a:solidFill>
          <a:ln w="12700" cap="flat" cmpd="sng" algn="ctr">
            <a:noFill/>
            <a:prstDash val="solid"/>
            <a:round/>
            <a:headEnd type="none" w="med" len="med"/>
            <a:tailEnd type="none" w="med" len="med"/>
          </a:ln>
          <a:effec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137" name="Rechteck 136"/>
          <p:cNvSpPr/>
          <p:nvPr/>
        </p:nvSpPr>
        <p:spPr bwMode="auto">
          <a:xfrm>
            <a:off x="5699013" y="1884034"/>
            <a:ext cx="1359089"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grpSp>
        <p:nvGrpSpPr>
          <p:cNvPr id="138" name="Gruppieren 137"/>
          <p:cNvGrpSpPr/>
          <p:nvPr/>
        </p:nvGrpSpPr>
        <p:grpSpPr>
          <a:xfrm>
            <a:off x="8901032" y="3791142"/>
            <a:ext cx="1442012" cy="447588"/>
            <a:chOff x="7774170" y="3722954"/>
            <a:chExt cx="1499149" cy="447705"/>
          </a:xfrm>
        </p:grpSpPr>
        <p:sp>
          <p:nvSpPr>
            <p:cNvPr id="139" name="Rechteck 138"/>
            <p:cNvSpPr/>
            <p:nvPr/>
          </p:nvSpPr>
          <p:spPr bwMode="auto">
            <a:xfrm>
              <a:off x="7786210" y="3722954"/>
              <a:ext cx="1487109" cy="415791"/>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0" name="Text Box 8"/>
            <p:cNvSpPr txBox="1">
              <a:spLocks noChangeArrowheads="1"/>
            </p:cNvSpPr>
            <p:nvPr/>
          </p:nvSpPr>
          <p:spPr bwMode="auto">
            <a:xfrm>
              <a:off x="7774170" y="3731235"/>
              <a:ext cx="1344576"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spcBef>
                  <a:spcPts val="85"/>
                </a:spcBef>
              </a:pPr>
              <a:r>
                <a:rPr lang="en-US" sz="1000" b="1" dirty="0">
                  <a:solidFill>
                    <a:schemeClr val="hlink"/>
                  </a:solidFill>
                </a:rPr>
                <a:t>Japan</a:t>
              </a:r>
              <a:br>
                <a:rPr lang="en-US" sz="1000" b="1" dirty="0">
                  <a:solidFill>
                    <a:schemeClr val="hlink"/>
                  </a:solidFill>
                </a:rPr>
              </a:br>
              <a:endParaRPr lang="en-US" sz="800" dirty="0"/>
            </a:p>
          </p:txBody>
        </p:sp>
        <p:sp>
          <p:nvSpPr>
            <p:cNvPr id="141" name="Rechteck 140"/>
            <p:cNvSpPr/>
            <p:nvPr/>
          </p:nvSpPr>
          <p:spPr>
            <a:xfrm>
              <a:off x="7774171" y="3869038"/>
              <a:ext cx="1457264" cy="301621"/>
            </a:xfrm>
            <a:prstGeom prst="rect">
              <a:avLst/>
            </a:prstGeom>
          </p:spPr>
          <p:txBody>
            <a:bodyPr wrap="square">
              <a:spAutoFit/>
            </a:bodyPr>
            <a:lstStyle/>
            <a:p>
              <a:pPr>
                <a:lnSpc>
                  <a:spcPct val="85000"/>
                </a:lnSpc>
              </a:pPr>
              <a:r>
                <a:rPr lang="en-US" sz="800" dirty="0"/>
                <a:t>Tokyo, Nagoya, Osaka</a:t>
              </a:r>
              <a:br>
                <a:rPr lang="en-US" sz="800" dirty="0"/>
              </a:br>
              <a:r>
                <a:rPr lang="en-US" sz="800" dirty="0">
                  <a:solidFill>
                    <a:srgbClr val="000000"/>
                  </a:solidFill>
                </a:rPr>
                <a:t>138 employees</a:t>
              </a:r>
            </a:p>
          </p:txBody>
        </p:sp>
      </p:grpSp>
      <p:sp>
        <p:nvSpPr>
          <p:cNvPr id="142" name="Text Box 13"/>
          <p:cNvSpPr txBox="1">
            <a:spLocks noChangeArrowheads="1"/>
          </p:cNvSpPr>
          <p:nvPr/>
        </p:nvSpPr>
        <p:spPr bwMode="auto">
          <a:xfrm>
            <a:off x="5693545" y="1880740"/>
            <a:ext cx="135908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Sweden</a:t>
            </a:r>
            <a:br>
              <a:rPr lang="en-US" sz="1000" b="1" dirty="0">
                <a:solidFill>
                  <a:schemeClr val="hlink"/>
                </a:solidFill>
              </a:rPr>
            </a:br>
            <a:r>
              <a:rPr lang="en-US" sz="800" dirty="0"/>
              <a:t>Gothenburg, Linköping</a:t>
            </a:r>
          </a:p>
        </p:txBody>
      </p:sp>
      <p:sp>
        <p:nvSpPr>
          <p:cNvPr id="143" name="Rechteck 142"/>
          <p:cNvSpPr/>
          <p:nvPr/>
        </p:nvSpPr>
        <p:spPr>
          <a:xfrm>
            <a:off x="5693544" y="2127166"/>
            <a:ext cx="904180" cy="190771"/>
          </a:xfrm>
          <a:prstGeom prst="rect">
            <a:avLst/>
          </a:prstGeom>
        </p:spPr>
        <p:txBody>
          <a:bodyPr wrap="square">
            <a:spAutoFit/>
          </a:bodyPr>
          <a:lstStyle/>
          <a:p>
            <a:pPr lvl="0">
              <a:lnSpc>
                <a:spcPct val="80000"/>
              </a:lnSpc>
            </a:pPr>
            <a:r>
              <a:rPr lang="en-US" sz="800" dirty="0">
                <a:solidFill>
                  <a:srgbClr val="000000"/>
                </a:solidFill>
              </a:rPr>
              <a:t>93 employees</a:t>
            </a:r>
          </a:p>
        </p:txBody>
      </p:sp>
      <p:sp>
        <p:nvSpPr>
          <p:cNvPr id="144" name="Rechteck 143"/>
          <p:cNvSpPr/>
          <p:nvPr/>
        </p:nvSpPr>
        <p:spPr>
          <a:xfrm>
            <a:off x="4109575" y="2223292"/>
            <a:ext cx="1253635" cy="215388"/>
          </a:xfrm>
          <a:prstGeom prst="rect">
            <a:avLst/>
          </a:prstGeom>
          <a:solidFill>
            <a:schemeClr val="accent2"/>
          </a:solidFill>
        </p:spPr>
        <p:txBody>
          <a:bodyPr wrap="square">
            <a:spAutoFit/>
          </a:bodyPr>
          <a:lstStyle/>
          <a:p>
            <a:pPr algn="r"/>
            <a:r>
              <a:rPr lang="en-US" sz="800" dirty="0">
                <a:solidFill>
                  <a:srgbClr val="000000"/>
                </a:solidFill>
              </a:rPr>
              <a:t>Foundation 2009</a:t>
            </a:r>
            <a:endParaRPr lang="en-US" sz="1400" dirty="0"/>
          </a:p>
        </p:txBody>
      </p:sp>
      <p:sp>
        <p:nvSpPr>
          <p:cNvPr id="145" name="Rechteck 144"/>
          <p:cNvSpPr/>
          <p:nvPr/>
        </p:nvSpPr>
        <p:spPr bwMode="auto">
          <a:xfrm>
            <a:off x="4116634" y="1256076"/>
            <a:ext cx="1252019"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6" name="Text Box 6"/>
          <p:cNvSpPr txBox="1">
            <a:spLocks noChangeArrowheads="1"/>
          </p:cNvSpPr>
          <p:nvPr/>
        </p:nvSpPr>
        <p:spPr bwMode="auto">
          <a:xfrm>
            <a:off x="4116308" y="1259337"/>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France</a:t>
            </a:r>
            <a:br>
              <a:rPr lang="en-US" sz="1000" b="1" dirty="0">
                <a:solidFill>
                  <a:schemeClr val="hlink"/>
                </a:solidFill>
              </a:rPr>
            </a:br>
            <a:r>
              <a:rPr lang="en-US" sz="800" dirty="0"/>
              <a:t>Paris, Toulouse</a:t>
            </a:r>
          </a:p>
        </p:txBody>
      </p:sp>
      <p:sp>
        <p:nvSpPr>
          <p:cNvPr id="147" name="Rechteck 146"/>
          <p:cNvSpPr/>
          <p:nvPr/>
        </p:nvSpPr>
        <p:spPr>
          <a:xfrm>
            <a:off x="4286805" y="1504545"/>
            <a:ext cx="1069977" cy="190771"/>
          </a:xfrm>
          <a:prstGeom prst="rect">
            <a:avLst/>
          </a:prstGeom>
        </p:spPr>
        <p:txBody>
          <a:bodyPr wrap="square">
            <a:spAutoFit/>
          </a:bodyPr>
          <a:lstStyle/>
          <a:p>
            <a:pPr lvl="0" algn="r">
              <a:lnSpc>
                <a:spcPct val="80000"/>
              </a:lnSpc>
            </a:pPr>
            <a:r>
              <a:rPr lang="en-US" sz="800" dirty="0">
                <a:solidFill>
                  <a:srgbClr val="000000"/>
                </a:solidFill>
              </a:rPr>
              <a:t>49 employees</a:t>
            </a:r>
          </a:p>
        </p:txBody>
      </p:sp>
      <p:sp>
        <p:nvSpPr>
          <p:cNvPr id="148" name="Text Box 7"/>
          <p:cNvSpPr txBox="1">
            <a:spLocks noChangeArrowheads="1"/>
          </p:cNvSpPr>
          <p:nvPr/>
        </p:nvSpPr>
        <p:spPr bwMode="auto">
          <a:xfrm>
            <a:off x="5711827" y="1259337"/>
            <a:ext cx="4291045" cy="30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lvl="0" eaLnBrk="1" hangingPunct="1">
              <a:lnSpc>
                <a:spcPct val="80000"/>
              </a:lnSpc>
            </a:pPr>
            <a:r>
              <a:rPr lang="en-US" sz="1000" b="1" dirty="0">
                <a:solidFill>
                  <a:srgbClr val="B70032"/>
                </a:solidFill>
              </a:rPr>
              <a:t>Germany</a:t>
            </a:r>
            <a:br>
              <a:rPr lang="en-US" sz="1000" b="1" dirty="0">
                <a:solidFill>
                  <a:srgbClr val="B70032"/>
                </a:solidFill>
              </a:rPr>
            </a:br>
            <a:r>
              <a:rPr lang="en-US" sz="800" dirty="0">
                <a:solidFill>
                  <a:srgbClr val="B70032"/>
                </a:solidFill>
              </a:rPr>
              <a:t>Stuttgart</a:t>
            </a:r>
            <a:r>
              <a:rPr lang="en-US" sz="800" dirty="0">
                <a:solidFill>
                  <a:srgbClr val="000000"/>
                </a:solidFill>
              </a:rPr>
              <a:t>, Brunswick, Hamburg, Karlsruhe, Kempen, Munich, Regensburg</a:t>
            </a:r>
          </a:p>
        </p:txBody>
      </p:sp>
      <p:sp>
        <p:nvSpPr>
          <p:cNvPr id="149" name="Rechteck 148"/>
          <p:cNvSpPr/>
          <p:nvPr/>
        </p:nvSpPr>
        <p:spPr bwMode="auto">
          <a:xfrm>
            <a:off x="7358926" y="4528975"/>
            <a:ext cx="1005621"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0" name="Rechteck 149"/>
          <p:cNvSpPr/>
          <p:nvPr/>
        </p:nvSpPr>
        <p:spPr>
          <a:xfrm>
            <a:off x="5706218" y="1481793"/>
            <a:ext cx="1072451" cy="215388"/>
          </a:xfrm>
          <a:prstGeom prst="rect">
            <a:avLst/>
          </a:prstGeom>
        </p:spPr>
        <p:txBody>
          <a:bodyPr wrap="none">
            <a:spAutoFit/>
          </a:bodyPr>
          <a:lstStyle/>
          <a:p>
            <a:r>
              <a:rPr lang="en-US" sz="800" dirty="0">
                <a:solidFill>
                  <a:srgbClr val="000000"/>
                </a:solidFill>
              </a:rPr>
              <a:t>2,287 employees</a:t>
            </a:r>
            <a:endParaRPr lang="en-US" sz="1400" dirty="0"/>
          </a:p>
        </p:txBody>
      </p:sp>
      <p:sp>
        <p:nvSpPr>
          <p:cNvPr id="151" name="Rechteck 150"/>
          <p:cNvSpPr/>
          <p:nvPr/>
        </p:nvSpPr>
        <p:spPr bwMode="auto">
          <a:xfrm>
            <a:off x="4109574" y="1889540"/>
            <a:ext cx="1253636"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2" name="Text Box 40"/>
          <p:cNvSpPr txBox="1">
            <a:spLocks noChangeArrowheads="1"/>
          </p:cNvSpPr>
          <p:nvPr/>
        </p:nvSpPr>
        <p:spPr bwMode="auto">
          <a:xfrm>
            <a:off x="4109088" y="1880740"/>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Great Britain </a:t>
            </a:r>
            <a:r>
              <a:rPr lang="en-US" sz="800" dirty="0"/>
              <a:t>Birmingham, London</a:t>
            </a:r>
          </a:p>
        </p:txBody>
      </p:sp>
      <p:sp>
        <p:nvSpPr>
          <p:cNvPr id="153" name="Rechteck 152"/>
          <p:cNvSpPr/>
          <p:nvPr/>
        </p:nvSpPr>
        <p:spPr>
          <a:xfrm>
            <a:off x="4459030" y="2093823"/>
            <a:ext cx="904180" cy="215388"/>
          </a:xfrm>
          <a:prstGeom prst="rect">
            <a:avLst/>
          </a:prstGeom>
        </p:spPr>
        <p:txBody>
          <a:bodyPr wrap="none">
            <a:spAutoFit/>
          </a:bodyPr>
          <a:lstStyle/>
          <a:p>
            <a:pPr lvl="0" algn="r"/>
            <a:r>
              <a:rPr lang="en-US" sz="800" dirty="0">
                <a:solidFill>
                  <a:srgbClr val="000000"/>
                </a:solidFill>
              </a:rPr>
              <a:t>39 employees</a:t>
            </a:r>
            <a:endParaRPr lang="en-US" sz="1400" dirty="0">
              <a:solidFill>
                <a:srgbClr val="000000"/>
              </a:solidFill>
            </a:endParaRPr>
          </a:p>
        </p:txBody>
      </p:sp>
      <p:grpSp>
        <p:nvGrpSpPr>
          <p:cNvPr id="154" name="Gruppieren 153"/>
          <p:cNvGrpSpPr/>
          <p:nvPr/>
        </p:nvGrpSpPr>
        <p:grpSpPr>
          <a:xfrm>
            <a:off x="8907892" y="4519211"/>
            <a:ext cx="1435152" cy="432008"/>
            <a:chOff x="7536227" y="4526580"/>
            <a:chExt cx="1029326" cy="432121"/>
          </a:xfrm>
        </p:grpSpPr>
        <p:sp>
          <p:nvSpPr>
            <p:cNvPr id="155" name="Rechteck 154"/>
            <p:cNvSpPr/>
            <p:nvPr/>
          </p:nvSpPr>
          <p:spPr bwMode="auto">
            <a:xfrm>
              <a:off x="7540763" y="4526580"/>
              <a:ext cx="1024790" cy="399600"/>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6" name="Rechteck 155"/>
            <p:cNvSpPr/>
            <p:nvPr/>
          </p:nvSpPr>
          <p:spPr>
            <a:xfrm>
              <a:off x="7540763" y="4767880"/>
              <a:ext cx="648499" cy="190821"/>
            </a:xfrm>
            <a:prstGeom prst="rect">
              <a:avLst/>
            </a:prstGeom>
          </p:spPr>
          <p:txBody>
            <a:bodyPr wrap="none">
              <a:spAutoFit/>
            </a:bodyPr>
            <a:lstStyle/>
            <a:p>
              <a:pPr lvl="0">
                <a:lnSpc>
                  <a:spcPct val="80000"/>
                </a:lnSpc>
              </a:pPr>
              <a:r>
                <a:rPr lang="en-US" sz="800" dirty="0">
                  <a:solidFill>
                    <a:srgbClr val="000000"/>
                  </a:solidFill>
                </a:rPr>
                <a:t>70 employees</a:t>
              </a:r>
            </a:p>
          </p:txBody>
        </p:sp>
        <p:sp>
          <p:nvSpPr>
            <p:cNvPr id="157" name="Text Box 9"/>
            <p:cNvSpPr txBox="1">
              <a:spLocks noChangeArrowheads="1"/>
            </p:cNvSpPr>
            <p:nvPr/>
          </p:nvSpPr>
          <p:spPr bwMode="auto">
            <a:xfrm>
              <a:off x="7536227" y="4526580"/>
              <a:ext cx="915364"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Korea</a:t>
              </a:r>
              <a:br>
                <a:rPr lang="en-US" sz="1000" b="1" dirty="0">
                  <a:solidFill>
                    <a:schemeClr val="hlink"/>
                  </a:solidFill>
                </a:rPr>
              </a:br>
              <a:r>
                <a:rPr lang="en-US" sz="800" dirty="0"/>
                <a:t>Seoul</a:t>
              </a:r>
              <a:endParaRPr lang="en-US" sz="1000" dirty="0"/>
            </a:p>
          </p:txBody>
        </p:sp>
      </p:grpSp>
      <p:sp>
        <p:nvSpPr>
          <p:cNvPr id="158" name="Text Box 27"/>
          <p:cNvSpPr txBox="1">
            <a:spLocks noChangeArrowheads="1"/>
          </p:cNvSpPr>
          <p:nvPr/>
        </p:nvSpPr>
        <p:spPr bwMode="auto">
          <a:xfrm>
            <a:off x="7345339" y="4525787"/>
            <a:ext cx="1019207"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India</a:t>
            </a:r>
            <a:br>
              <a:rPr lang="en-US" sz="1000" b="1" dirty="0">
                <a:solidFill>
                  <a:schemeClr val="hlink"/>
                </a:solidFill>
              </a:rPr>
            </a:br>
            <a:r>
              <a:rPr lang="en-US" sz="800" dirty="0"/>
              <a:t>Pune, Bangalore</a:t>
            </a:r>
          </a:p>
        </p:txBody>
      </p:sp>
      <p:sp>
        <p:nvSpPr>
          <p:cNvPr id="159" name="Rechteck 158"/>
          <p:cNvSpPr/>
          <p:nvPr/>
        </p:nvSpPr>
        <p:spPr>
          <a:xfrm>
            <a:off x="7342518" y="4767024"/>
            <a:ext cx="969884" cy="190771"/>
          </a:xfrm>
          <a:prstGeom prst="rect">
            <a:avLst/>
          </a:prstGeom>
        </p:spPr>
        <p:txBody>
          <a:bodyPr wrap="none">
            <a:spAutoFit/>
          </a:bodyPr>
          <a:lstStyle/>
          <a:p>
            <a:pPr lvl="0">
              <a:lnSpc>
                <a:spcPct val="80000"/>
              </a:lnSpc>
            </a:pPr>
            <a:r>
              <a:rPr lang="en-US" sz="800" dirty="0">
                <a:solidFill>
                  <a:srgbClr val="000000"/>
                </a:solidFill>
              </a:rPr>
              <a:t>109 employees</a:t>
            </a:r>
          </a:p>
        </p:txBody>
      </p:sp>
      <p:sp>
        <p:nvSpPr>
          <p:cNvPr id="160" name="Rechteck 159"/>
          <p:cNvSpPr/>
          <p:nvPr/>
        </p:nvSpPr>
        <p:spPr bwMode="auto">
          <a:xfrm>
            <a:off x="4684277" y="5233057"/>
            <a:ext cx="1015893"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1" name="Text Box 6"/>
          <p:cNvSpPr txBox="1">
            <a:spLocks noChangeArrowheads="1"/>
          </p:cNvSpPr>
          <p:nvPr/>
        </p:nvSpPr>
        <p:spPr bwMode="auto">
          <a:xfrm>
            <a:off x="4725477" y="5247546"/>
            <a:ext cx="988842"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Austria</a:t>
            </a:r>
            <a:br>
              <a:rPr lang="en-US" sz="1000" b="1" dirty="0">
                <a:solidFill>
                  <a:schemeClr val="hlink"/>
                </a:solidFill>
              </a:rPr>
            </a:br>
            <a:r>
              <a:rPr lang="en-US" sz="800" dirty="0"/>
              <a:t>Vienna</a:t>
            </a:r>
            <a:endParaRPr lang="en-US" sz="1000" dirty="0"/>
          </a:p>
        </p:txBody>
      </p:sp>
      <p:sp>
        <p:nvSpPr>
          <p:cNvPr id="162" name="Rechteck 161"/>
          <p:cNvSpPr/>
          <p:nvPr/>
        </p:nvSpPr>
        <p:spPr>
          <a:xfrm>
            <a:off x="4805117" y="5465829"/>
            <a:ext cx="904180" cy="215388"/>
          </a:xfrm>
          <a:prstGeom prst="rect">
            <a:avLst/>
          </a:prstGeom>
        </p:spPr>
        <p:txBody>
          <a:bodyPr wrap="square">
            <a:spAutoFit/>
          </a:bodyPr>
          <a:lstStyle/>
          <a:p>
            <a:pPr lvl="0" algn="r"/>
            <a:r>
              <a:rPr lang="en-US" sz="800" dirty="0">
                <a:solidFill>
                  <a:srgbClr val="000000"/>
                </a:solidFill>
              </a:rPr>
              <a:t>38 employees</a:t>
            </a:r>
            <a:endParaRPr lang="en-US" sz="1400" dirty="0">
              <a:solidFill>
                <a:srgbClr val="000000"/>
              </a:solidFill>
            </a:endParaRPr>
          </a:p>
        </p:txBody>
      </p:sp>
      <p:grpSp>
        <p:nvGrpSpPr>
          <p:cNvPr id="163" name="Gruppieren 162"/>
          <p:cNvGrpSpPr/>
          <p:nvPr/>
        </p:nvGrpSpPr>
        <p:grpSpPr>
          <a:xfrm>
            <a:off x="4684277" y="4526622"/>
            <a:ext cx="1028241" cy="428452"/>
            <a:chOff x="3518389" y="4516532"/>
            <a:chExt cx="1028509" cy="428564"/>
          </a:xfrm>
        </p:grpSpPr>
        <p:sp>
          <p:nvSpPr>
            <p:cNvPr id="164" name="Rechteck 163"/>
            <p:cNvSpPr/>
            <p:nvPr/>
          </p:nvSpPr>
          <p:spPr bwMode="auto">
            <a:xfrm>
              <a:off x="3518389" y="4516532"/>
              <a:ext cx="1017679" cy="399600"/>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5" name="Text Box 6"/>
            <p:cNvSpPr txBox="1">
              <a:spLocks noChangeArrowheads="1"/>
            </p:cNvSpPr>
            <p:nvPr/>
          </p:nvSpPr>
          <p:spPr bwMode="auto">
            <a:xfrm>
              <a:off x="3632478" y="4521028"/>
              <a:ext cx="914419"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Italy</a:t>
              </a:r>
              <a:br>
                <a:rPr lang="en-US" sz="1000" b="1" dirty="0">
                  <a:solidFill>
                    <a:schemeClr val="hlink"/>
                  </a:solidFill>
                </a:rPr>
              </a:br>
              <a:r>
                <a:rPr lang="en-US" sz="800" dirty="0"/>
                <a:t>Milano</a:t>
              </a:r>
              <a:endParaRPr lang="en-US" sz="900" dirty="0"/>
            </a:p>
          </p:txBody>
        </p:sp>
        <p:sp>
          <p:nvSpPr>
            <p:cNvPr id="166" name="Rechteck 165"/>
            <p:cNvSpPr/>
            <p:nvPr/>
          </p:nvSpPr>
          <p:spPr>
            <a:xfrm>
              <a:off x="3642483" y="4754275"/>
              <a:ext cx="904415" cy="190821"/>
            </a:xfrm>
            <a:prstGeom prst="rect">
              <a:avLst/>
            </a:prstGeom>
          </p:spPr>
          <p:txBody>
            <a:bodyPr wrap="none">
              <a:spAutoFit/>
            </a:bodyPr>
            <a:lstStyle/>
            <a:p>
              <a:pPr lvl="0" algn="r">
                <a:lnSpc>
                  <a:spcPct val="80000"/>
                </a:lnSpc>
              </a:pPr>
              <a:r>
                <a:rPr lang="en-US" sz="800" dirty="0">
                  <a:solidFill>
                    <a:srgbClr val="000000"/>
                  </a:solidFill>
                </a:rPr>
                <a:t>11 employees</a:t>
              </a:r>
            </a:p>
          </p:txBody>
        </p:sp>
      </p:grpSp>
      <p:sp>
        <p:nvSpPr>
          <p:cNvPr id="167" name="Rechteck 166"/>
          <p:cNvSpPr/>
          <p:nvPr/>
        </p:nvSpPr>
        <p:spPr bwMode="auto">
          <a:xfrm>
            <a:off x="8568184" y="5928906"/>
            <a:ext cx="1774338"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8" name="Text Box 23"/>
          <p:cNvSpPr txBox="1">
            <a:spLocks noChangeArrowheads="1"/>
          </p:cNvSpPr>
          <p:nvPr/>
        </p:nvSpPr>
        <p:spPr bwMode="auto">
          <a:xfrm>
            <a:off x="8568183" y="5928906"/>
            <a:ext cx="1845638" cy="32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China</a:t>
            </a:r>
            <a:br>
              <a:rPr lang="en-US" sz="1000" b="1" dirty="0">
                <a:solidFill>
                  <a:schemeClr val="hlink"/>
                </a:solidFill>
              </a:rPr>
            </a:br>
            <a:r>
              <a:rPr lang="en-US" sz="900" dirty="0"/>
              <a:t>Shanghai, Beijing, Shenzhen</a:t>
            </a:r>
          </a:p>
        </p:txBody>
      </p:sp>
      <p:sp>
        <p:nvSpPr>
          <p:cNvPr id="169" name="Rechteck 168"/>
          <p:cNvSpPr/>
          <p:nvPr/>
        </p:nvSpPr>
        <p:spPr>
          <a:xfrm>
            <a:off x="8562849" y="6172489"/>
            <a:ext cx="1084510" cy="190771"/>
          </a:xfrm>
          <a:prstGeom prst="rect">
            <a:avLst/>
          </a:prstGeom>
        </p:spPr>
        <p:txBody>
          <a:bodyPr wrap="square">
            <a:spAutoFit/>
          </a:bodyPr>
          <a:lstStyle/>
          <a:p>
            <a:pPr lvl="0">
              <a:lnSpc>
                <a:spcPct val="80000"/>
              </a:lnSpc>
            </a:pPr>
            <a:r>
              <a:rPr lang="en-US" sz="800" dirty="0">
                <a:solidFill>
                  <a:srgbClr val="000000"/>
                </a:solidFill>
              </a:rPr>
              <a:t>146 employees</a:t>
            </a:r>
          </a:p>
        </p:txBody>
      </p:sp>
      <p:sp>
        <p:nvSpPr>
          <p:cNvPr id="170" name="Rechteck 169"/>
          <p:cNvSpPr/>
          <p:nvPr/>
        </p:nvSpPr>
        <p:spPr bwMode="auto">
          <a:xfrm>
            <a:off x="4141028" y="5933105"/>
            <a:ext cx="1014936" cy="399496"/>
          </a:xfrm>
          <a:prstGeom prst="rect">
            <a:avLst/>
          </a:prstGeom>
          <a:solidFill>
            <a:schemeClr val="accent2"/>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71" name="Text Box 23"/>
          <p:cNvSpPr txBox="1">
            <a:spLocks noChangeArrowheads="1"/>
          </p:cNvSpPr>
          <p:nvPr/>
        </p:nvSpPr>
        <p:spPr bwMode="auto">
          <a:xfrm>
            <a:off x="4141029" y="5933105"/>
            <a:ext cx="844883"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Brazil</a:t>
            </a:r>
            <a:br>
              <a:rPr lang="en-US" sz="1000" b="1" dirty="0">
                <a:solidFill>
                  <a:schemeClr val="hlink"/>
                </a:solidFill>
              </a:rPr>
            </a:br>
            <a:r>
              <a:rPr lang="en-US" sz="800" dirty="0"/>
              <a:t>São Paulo</a:t>
            </a:r>
          </a:p>
        </p:txBody>
      </p:sp>
      <p:sp>
        <p:nvSpPr>
          <p:cNvPr id="172" name="Rechteck 171"/>
          <p:cNvSpPr/>
          <p:nvPr/>
        </p:nvSpPr>
        <p:spPr>
          <a:xfrm>
            <a:off x="4141030" y="6176993"/>
            <a:ext cx="844883" cy="190771"/>
          </a:xfrm>
          <a:prstGeom prst="rect">
            <a:avLst/>
          </a:prstGeom>
        </p:spPr>
        <p:txBody>
          <a:bodyPr wrap="none">
            <a:spAutoFit/>
          </a:bodyPr>
          <a:lstStyle/>
          <a:p>
            <a:pPr lvl="0">
              <a:lnSpc>
                <a:spcPct val="80000"/>
              </a:lnSpc>
            </a:pPr>
            <a:r>
              <a:rPr lang="en-US" sz="800" dirty="0">
                <a:solidFill>
                  <a:srgbClr val="000000"/>
                </a:solidFill>
              </a:rPr>
              <a:t>4 employees</a:t>
            </a:r>
          </a:p>
        </p:txBody>
      </p:sp>
      <p:sp>
        <p:nvSpPr>
          <p:cNvPr id="173" name="Line 19"/>
          <p:cNvSpPr>
            <a:spLocks noChangeShapeType="1"/>
          </p:cNvSpPr>
          <p:nvPr/>
        </p:nvSpPr>
        <p:spPr bwMode="auto">
          <a:xfrm flipH="1">
            <a:off x="3329056" y="1257866"/>
            <a:ext cx="0" cy="199357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4" name="Line 18"/>
          <p:cNvSpPr>
            <a:spLocks noChangeShapeType="1"/>
          </p:cNvSpPr>
          <p:nvPr/>
        </p:nvSpPr>
        <p:spPr bwMode="auto">
          <a:xfrm flipH="1">
            <a:off x="5367165" y="1884034"/>
            <a:ext cx="0" cy="11277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5" name="Line 16"/>
          <p:cNvSpPr>
            <a:spLocks noChangeShapeType="1"/>
          </p:cNvSpPr>
          <p:nvPr/>
        </p:nvSpPr>
        <p:spPr bwMode="auto">
          <a:xfrm flipV="1">
            <a:off x="5462635" y="1257864"/>
            <a:ext cx="0" cy="186623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6" name="Line 51"/>
          <p:cNvSpPr>
            <a:spLocks noChangeShapeType="1"/>
          </p:cNvSpPr>
          <p:nvPr/>
        </p:nvSpPr>
        <p:spPr bwMode="auto">
          <a:xfrm flipH="1">
            <a:off x="5695342" y="1880740"/>
            <a:ext cx="0" cy="9291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7" name="Line 53"/>
          <p:cNvSpPr>
            <a:spLocks noChangeShapeType="1"/>
          </p:cNvSpPr>
          <p:nvPr/>
        </p:nvSpPr>
        <p:spPr bwMode="auto">
          <a:xfrm flipH="1" flipV="1">
            <a:off x="5598270" y="1257866"/>
            <a:ext cx="0" cy="177612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8" name="Line 21"/>
          <p:cNvSpPr>
            <a:spLocks noChangeShapeType="1"/>
          </p:cNvSpPr>
          <p:nvPr/>
        </p:nvSpPr>
        <p:spPr bwMode="auto">
          <a:xfrm flipH="1">
            <a:off x="8560986" y="3633090"/>
            <a:ext cx="0" cy="229715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9" name="Line 25"/>
          <p:cNvSpPr>
            <a:spLocks noChangeShapeType="1"/>
          </p:cNvSpPr>
          <p:nvPr/>
        </p:nvSpPr>
        <p:spPr bwMode="auto">
          <a:xfrm>
            <a:off x="8682662" y="3531036"/>
            <a:ext cx="0" cy="9927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0" name="Line 26"/>
          <p:cNvSpPr>
            <a:spLocks noChangeShapeType="1"/>
          </p:cNvSpPr>
          <p:nvPr/>
        </p:nvSpPr>
        <p:spPr bwMode="auto">
          <a:xfrm>
            <a:off x="7357519" y="4046590"/>
            <a:ext cx="0" cy="4823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1" name="Line 38"/>
          <p:cNvSpPr>
            <a:spLocks noChangeShapeType="1"/>
          </p:cNvSpPr>
          <p:nvPr/>
        </p:nvSpPr>
        <p:spPr bwMode="auto">
          <a:xfrm flipH="1" flipV="1">
            <a:off x="8909438" y="3550932"/>
            <a:ext cx="0" cy="24020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2" name="Line 46"/>
          <p:cNvSpPr>
            <a:spLocks noChangeShapeType="1"/>
          </p:cNvSpPr>
          <p:nvPr/>
        </p:nvSpPr>
        <p:spPr bwMode="auto">
          <a:xfrm flipH="1">
            <a:off x="5703455" y="3319703"/>
            <a:ext cx="0" cy="120597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3" name="Line 46"/>
          <p:cNvSpPr>
            <a:spLocks noChangeShapeType="1"/>
          </p:cNvSpPr>
          <p:nvPr/>
        </p:nvSpPr>
        <p:spPr bwMode="auto">
          <a:xfrm>
            <a:off x="5778691" y="3162042"/>
            <a:ext cx="0" cy="207101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4" name="Line 46"/>
          <p:cNvSpPr>
            <a:spLocks noChangeShapeType="1"/>
          </p:cNvSpPr>
          <p:nvPr/>
        </p:nvSpPr>
        <p:spPr bwMode="auto">
          <a:xfrm>
            <a:off x="4140318" y="5329413"/>
            <a:ext cx="0" cy="603693"/>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0" name="Freeform 33">
            <a:extLst>
              <a:ext uri="{FF2B5EF4-FFF2-40B4-BE49-F238E27FC236}">
                <a16:creationId xmlns:a16="http://schemas.microsoft.com/office/drawing/2014/main" id="{47B237D2-9A16-4965-813B-7C064B86D6B6}"/>
              </a:ext>
            </a:extLst>
          </p:cNvPr>
          <p:cNvSpPr>
            <a:spLocks/>
          </p:cNvSpPr>
          <p:nvPr/>
        </p:nvSpPr>
        <p:spPr bwMode="auto">
          <a:xfrm>
            <a:off x="3540446" y="3293217"/>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1" name="Freeform 33">
            <a:extLst>
              <a:ext uri="{FF2B5EF4-FFF2-40B4-BE49-F238E27FC236}">
                <a16:creationId xmlns:a16="http://schemas.microsoft.com/office/drawing/2014/main" id="{6F2926F0-ACDB-48E3-AA68-7258723C5135}"/>
              </a:ext>
            </a:extLst>
          </p:cNvPr>
          <p:cNvSpPr>
            <a:spLocks/>
          </p:cNvSpPr>
          <p:nvPr/>
        </p:nvSpPr>
        <p:spPr bwMode="auto">
          <a:xfrm>
            <a:off x="5376075" y="3246053"/>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2" name="Freeform 33">
            <a:extLst>
              <a:ext uri="{FF2B5EF4-FFF2-40B4-BE49-F238E27FC236}">
                <a16:creationId xmlns:a16="http://schemas.microsoft.com/office/drawing/2014/main" id="{7498A988-AF91-4E91-A2C0-54278BEA5FA6}"/>
              </a:ext>
            </a:extLst>
          </p:cNvPr>
          <p:cNvSpPr>
            <a:spLocks/>
          </p:cNvSpPr>
          <p:nvPr/>
        </p:nvSpPr>
        <p:spPr bwMode="auto">
          <a:xfrm>
            <a:off x="5376075" y="3025332"/>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3" name="Freeform 33">
            <a:extLst>
              <a:ext uri="{FF2B5EF4-FFF2-40B4-BE49-F238E27FC236}">
                <a16:creationId xmlns:a16="http://schemas.microsoft.com/office/drawing/2014/main" id="{C7318263-34E6-4D7D-B6DC-A9F53E3A2DE5}"/>
              </a:ext>
            </a:extLst>
          </p:cNvPr>
          <p:cNvSpPr>
            <a:spLocks/>
          </p:cNvSpPr>
          <p:nvPr/>
        </p:nvSpPr>
        <p:spPr bwMode="auto">
          <a:xfrm>
            <a:off x="8956877" y="3505766"/>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4" name="Freeform 33">
            <a:extLst>
              <a:ext uri="{FF2B5EF4-FFF2-40B4-BE49-F238E27FC236}">
                <a16:creationId xmlns:a16="http://schemas.microsoft.com/office/drawing/2014/main" id="{76DA0DB5-5C32-4F94-82B2-EF7A3B903F5C}"/>
              </a:ext>
            </a:extLst>
          </p:cNvPr>
          <p:cNvSpPr>
            <a:spLocks/>
          </p:cNvSpPr>
          <p:nvPr/>
        </p:nvSpPr>
        <p:spPr bwMode="auto">
          <a:xfrm>
            <a:off x="8816949" y="354723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95" name="Freeform 33">
            <a:extLst>
              <a:ext uri="{FF2B5EF4-FFF2-40B4-BE49-F238E27FC236}">
                <a16:creationId xmlns:a16="http://schemas.microsoft.com/office/drawing/2014/main" id="{7AFBFCCE-3828-46CF-A72A-11055601CDAA}"/>
              </a:ext>
            </a:extLst>
          </p:cNvPr>
          <p:cNvSpPr>
            <a:spLocks/>
          </p:cNvSpPr>
          <p:nvPr/>
        </p:nvSpPr>
        <p:spPr bwMode="auto">
          <a:xfrm>
            <a:off x="7445687" y="418705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89" name="Freeform 33">
            <a:extLst>
              <a:ext uri="{FF2B5EF4-FFF2-40B4-BE49-F238E27FC236}">
                <a16:creationId xmlns:a16="http://schemas.microsoft.com/office/drawing/2014/main" id="{21FEAE9D-2A57-4149-94B5-6F7E87094C11}"/>
              </a:ext>
            </a:extLst>
          </p:cNvPr>
          <p:cNvSpPr>
            <a:spLocks/>
          </p:cNvSpPr>
          <p:nvPr/>
        </p:nvSpPr>
        <p:spPr bwMode="auto">
          <a:xfrm>
            <a:off x="8345714" y="3356349"/>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2" name="Textfeld 1">
            <a:extLst>
              <a:ext uri="{FF2B5EF4-FFF2-40B4-BE49-F238E27FC236}">
                <a16:creationId xmlns:a16="http://schemas.microsoft.com/office/drawing/2014/main" id="{6C163872-3C55-4F8A-AAED-37C3A6667B12}"/>
              </a:ext>
            </a:extLst>
          </p:cNvPr>
          <p:cNvSpPr txBox="1"/>
          <p:nvPr>
            <p:custDataLst>
              <p:tags r:id="rId1"/>
            </p:custDataLst>
          </p:nvPr>
        </p:nvSpPr>
        <p:spPr>
          <a:xfrm>
            <a:off x="10327129" y="6522963"/>
            <a:ext cx="1349652" cy="16319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Arial" panose="020B0604020202020204" pitchFamily="34" charset="0"/>
              <a:buChar char="​"/>
              <a:defRPr sz="1600">
                <a:latin typeface="+mn-lt"/>
                <a:ea typeface="Verdana" panose="020B0604030504040204" pitchFamily="34" charset="0"/>
                <a:cs typeface="Verdana" panose="020B0604030504040204" pitchFamily="34" charset="0"/>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r>
              <a:rPr lang="en-US" sz="600" dirty="0">
                <a:solidFill>
                  <a:srgbClr val="B1B6BA"/>
                </a:solidFill>
              </a:rPr>
              <a:t>Copyright: The World Factbook</a:t>
            </a:r>
            <a:endParaRPr lang="en-US" sz="500" dirty="0">
              <a:solidFill>
                <a:srgbClr val="B1B6BA"/>
              </a:solidFill>
            </a:endParaRPr>
          </a:p>
        </p:txBody>
      </p:sp>
      <p:sp>
        <p:nvSpPr>
          <p:cNvPr id="97" name="Line 53">
            <a:extLst>
              <a:ext uri="{FF2B5EF4-FFF2-40B4-BE49-F238E27FC236}">
                <a16:creationId xmlns:a16="http://schemas.microsoft.com/office/drawing/2014/main" id="{C3182662-BD4F-4A4B-A59A-18F47E088C6A}"/>
              </a:ext>
            </a:extLst>
          </p:cNvPr>
          <p:cNvSpPr>
            <a:spLocks noChangeShapeType="1"/>
          </p:cNvSpPr>
          <p:nvPr/>
        </p:nvSpPr>
        <p:spPr bwMode="auto">
          <a:xfrm rot="5400000" flipH="1" flipV="1">
            <a:off x="7969654" y="-1120608"/>
            <a:ext cx="0" cy="475336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8" name="Line 53">
            <a:extLst>
              <a:ext uri="{FF2B5EF4-FFF2-40B4-BE49-F238E27FC236}">
                <a16:creationId xmlns:a16="http://schemas.microsoft.com/office/drawing/2014/main" id="{B5198647-C6D0-4F9C-81DA-B6A5D5C65F2F}"/>
              </a:ext>
            </a:extLst>
          </p:cNvPr>
          <p:cNvSpPr>
            <a:spLocks noChangeShapeType="1"/>
          </p:cNvSpPr>
          <p:nvPr/>
        </p:nvSpPr>
        <p:spPr bwMode="auto">
          <a:xfrm rot="5400000" flipV="1">
            <a:off x="6376305" y="1202271"/>
            <a:ext cx="4473" cy="135905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9" name="Line 53">
            <a:extLst>
              <a:ext uri="{FF2B5EF4-FFF2-40B4-BE49-F238E27FC236}">
                <a16:creationId xmlns:a16="http://schemas.microsoft.com/office/drawing/2014/main" id="{EF2DC949-D149-495D-B29D-CFC8D6898960}"/>
              </a:ext>
            </a:extLst>
          </p:cNvPr>
          <p:cNvSpPr>
            <a:spLocks noChangeShapeType="1"/>
          </p:cNvSpPr>
          <p:nvPr/>
        </p:nvSpPr>
        <p:spPr bwMode="auto">
          <a:xfrm rot="5400000" flipH="1" flipV="1">
            <a:off x="4792285" y="580425"/>
            <a:ext cx="0" cy="135130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0" name="Line 53">
            <a:extLst>
              <a:ext uri="{FF2B5EF4-FFF2-40B4-BE49-F238E27FC236}">
                <a16:creationId xmlns:a16="http://schemas.microsoft.com/office/drawing/2014/main" id="{8101E2DA-6425-4558-9D3E-B5F9211E5404}"/>
              </a:ext>
            </a:extLst>
          </p:cNvPr>
          <p:cNvSpPr>
            <a:spLocks noChangeShapeType="1"/>
          </p:cNvSpPr>
          <p:nvPr/>
        </p:nvSpPr>
        <p:spPr bwMode="auto">
          <a:xfrm rot="5400000" flipH="1" flipV="1">
            <a:off x="4741799" y="1251812"/>
            <a:ext cx="0" cy="126444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1" name="Line 53">
            <a:extLst>
              <a:ext uri="{FF2B5EF4-FFF2-40B4-BE49-F238E27FC236}">
                <a16:creationId xmlns:a16="http://schemas.microsoft.com/office/drawing/2014/main" id="{2B1C8442-D200-4437-9AC4-433B0028882D}"/>
              </a:ext>
            </a:extLst>
          </p:cNvPr>
          <p:cNvSpPr>
            <a:spLocks noChangeShapeType="1"/>
          </p:cNvSpPr>
          <p:nvPr/>
        </p:nvSpPr>
        <p:spPr bwMode="auto">
          <a:xfrm rot="5400000" flipH="1" flipV="1">
            <a:off x="2346837" y="268557"/>
            <a:ext cx="0" cy="197503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2" name="Line 53">
            <a:extLst>
              <a:ext uri="{FF2B5EF4-FFF2-40B4-BE49-F238E27FC236}">
                <a16:creationId xmlns:a16="http://schemas.microsoft.com/office/drawing/2014/main" id="{5141553B-6B56-46D7-B9C0-E55D054E2A09}"/>
              </a:ext>
            </a:extLst>
          </p:cNvPr>
          <p:cNvSpPr>
            <a:spLocks noChangeShapeType="1"/>
          </p:cNvSpPr>
          <p:nvPr/>
        </p:nvSpPr>
        <p:spPr bwMode="auto">
          <a:xfrm rot="5400000" flipH="1" flipV="1">
            <a:off x="7859902" y="4019183"/>
            <a:ext cx="0" cy="10092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3" name="Line 53">
            <a:extLst>
              <a:ext uri="{FF2B5EF4-FFF2-40B4-BE49-F238E27FC236}">
                <a16:creationId xmlns:a16="http://schemas.microsoft.com/office/drawing/2014/main" id="{EEDA7AB3-3752-4090-890A-7ADD286CCDF7}"/>
              </a:ext>
            </a:extLst>
          </p:cNvPr>
          <p:cNvSpPr>
            <a:spLocks noChangeShapeType="1"/>
          </p:cNvSpPr>
          <p:nvPr/>
        </p:nvSpPr>
        <p:spPr bwMode="auto">
          <a:xfrm rot="5400000" flipV="1">
            <a:off x="5231493" y="4684670"/>
            <a:ext cx="0" cy="1094420"/>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4" name="Line 53">
            <a:extLst>
              <a:ext uri="{FF2B5EF4-FFF2-40B4-BE49-F238E27FC236}">
                <a16:creationId xmlns:a16="http://schemas.microsoft.com/office/drawing/2014/main" id="{7FDF357F-A054-44BE-95AF-31FC3ED9D031}"/>
              </a:ext>
            </a:extLst>
          </p:cNvPr>
          <p:cNvSpPr>
            <a:spLocks noChangeShapeType="1"/>
          </p:cNvSpPr>
          <p:nvPr/>
        </p:nvSpPr>
        <p:spPr bwMode="auto">
          <a:xfrm rot="5400000" flipH="1" flipV="1">
            <a:off x="4643573" y="5431426"/>
            <a:ext cx="0" cy="101038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5" name="Line 53">
            <a:extLst>
              <a:ext uri="{FF2B5EF4-FFF2-40B4-BE49-F238E27FC236}">
                <a16:creationId xmlns:a16="http://schemas.microsoft.com/office/drawing/2014/main" id="{413C9DA9-2D0C-4562-A80F-954DF2050371}"/>
              </a:ext>
            </a:extLst>
          </p:cNvPr>
          <p:cNvSpPr>
            <a:spLocks noChangeShapeType="1"/>
          </p:cNvSpPr>
          <p:nvPr/>
        </p:nvSpPr>
        <p:spPr bwMode="auto">
          <a:xfrm rot="5400000" flipH="1" flipV="1">
            <a:off x="9628159" y="3072960"/>
            <a:ext cx="0" cy="143636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6" name="Line 53">
            <a:extLst>
              <a:ext uri="{FF2B5EF4-FFF2-40B4-BE49-F238E27FC236}">
                <a16:creationId xmlns:a16="http://schemas.microsoft.com/office/drawing/2014/main" id="{FA539FB3-2CBA-4C06-AF01-1EEF2C6F7507}"/>
              </a:ext>
            </a:extLst>
          </p:cNvPr>
          <p:cNvSpPr>
            <a:spLocks noChangeShapeType="1"/>
          </p:cNvSpPr>
          <p:nvPr/>
        </p:nvSpPr>
        <p:spPr bwMode="auto">
          <a:xfrm rot="5400000" flipV="1">
            <a:off x="9511962" y="3694668"/>
            <a:ext cx="0" cy="16585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7" name="Line 53">
            <a:extLst>
              <a:ext uri="{FF2B5EF4-FFF2-40B4-BE49-F238E27FC236}">
                <a16:creationId xmlns:a16="http://schemas.microsoft.com/office/drawing/2014/main" id="{FB5BFDE6-C3C7-44AC-8FEE-5C9D19318D1F}"/>
              </a:ext>
            </a:extLst>
          </p:cNvPr>
          <p:cNvSpPr>
            <a:spLocks noChangeShapeType="1"/>
          </p:cNvSpPr>
          <p:nvPr/>
        </p:nvSpPr>
        <p:spPr bwMode="auto">
          <a:xfrm rot="5400000" flipH="1" flipV="1">
            <a:off x="9453665" y="5039746"/>
            <a:ext cx="0" cy="178534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8" name="Line 53">
            <a:extLst>
              <a:ext uri="{FF2B5EF4-FFF2-40B4-BE49-F238E27FC236}">
                <a16:creationId xmlns:a16="http://schemas.microsoft.com/office/drawing/2014/main" id="{AB3DCEB7-D0BB-41B0-B482-F083B5A2AC51}"/>
              </a:ext>
            </a:extLst>
          </p:cNvPr>
          <p:cNvSpPr>
            <a:spLocks noChangeShapeType="1"/>
          </p:cNvSpPr>
          <p:nvPr/>
        </p:nvSpPr>
        <p:spPr bwMode="auto">
          <a:xfrm rot="5400000" flipV="1">
            <a:off x="5190852" y="4012989"/>
            <a:ext cx="4274" cy="101740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9" name="Freeform 33">
            <a:extLst>
              <a:ext uri="{FF2B5EF4-FFF2-40B4-BE49-F238E27FC236}">
                <a16:creationId xmlns:a16="http://schemas.microsoft.com/office/drawing/2014/main" id="{E0D094B4-C1D3-4F35-9EE3-98E85453E3BF}"/>
              </a:ext>
            </a:extLst>
          </p:cNvPr>
          <p:cNvSpPr>
            <a:spLocks/>
          </p:cNvSpPr>
          <p:nvPr/>
        </p:nvSpPr>
        <p:spPr bwMode="auto">
          <a:xfrm>
            <a:off x="2219413" y="3444754"/>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p:spPr>
        <p:txBody>
          <a:bodyPr>
            <a:noAutofit/>
          </a:bodyPr>
          <a:lstStyle/>
          <a:p>
            <a:endParaRPr lang="en-US" dirty="0"/>
          </a:p>
        </p:txBody>
      </p:sp>
      <p:sp>
        <p:nvSpPr>
          <p:cNvPr id="190" name="Freeform 47">
            <a:extLst>
              <a:ext uri="{FF2B5EF4-FFF2-40B4-BE49-F238E27FC236}">
                <a16:creationId xmlns:a16="http://schemas.microsoft.com/office/drawing/2014/main" id="{6E3C0BAD-ED46-4626-A83F-D538BB80B85C}"/>
              </a:ext>
            </a:extLst>
          </p:cNvPr>
          <p:cNvSpPr>
            <a:spLocks/>
          </p:cNvSpPr>
          <p:nvPr/>
        </p:nvSpPr>
        <p:spPr bwMode="auto">
          <a:xfrm>
            <a:off x="5917534" y="3169162"/>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p:spPr>
        <p:txBody>
          <a:bodyPr>
            <a:noAutofit/>
          </a:bodyPr>
          <a:lstStyle/>
          <a:p>
            <a:endParaRPr lang="en-US" dirty="0"/>
          </a:p>
        </p:txBody>
      </p:sp>
      <p:sp>
        <p:nvSpPr>
          <p:cNvPr id="191" name="Line 46">
            <a:extLst>
              <a:ext uri="{FF2B5EF4-FFF2-40B4-BE49-F238E27FC236}">
                <a16:creationId xmlns:a16="http://schemas.microsoft.com/office/drawing/2014/main" id="{47CCD650-7D2F-40C3-9BE4-89F786C156A4}"/>
              </a:ext>
            </a:extLst>
          </p:cNvPr>
          <p:cNvSpPr>
            <a:spLocks noChangeShapeType="1"/>
          </p:cNvSpPr>
          <p:nvPr/>
        </p:nvSpPr>
        <p:spPr bwMode="auto">
          <a:xfrm flipH="1">
            <a:off x="5954229" y="3222688"/>
            <a:ext cx="0" cy="27285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92" name="Rechteck 191">
            <a:extLst>
              <a:ext uri="{FF2B5EF4-FFF2-40B4-BE49-F238E27FC236}">
                <a16:creationId xmlns:a16="http://schemas.microsoft.com/office/drawing/2014/main" id="{733A3A13-6DB7-4C43-B193-0AA70CFDE54F}"/>
              </a:ext>
            </a:extLst>
          </p:cNvPr>
          <p:cNvSpPr/>
          <p:nvPr/>
        </p:nvSpPr>
        <p:spPr>
          <a:xfrm>
            <a:off x="5950460" y="6293950"/>
            <a:ext cx="1000539" cy="190771"/>
          </a:xfrm>
          <a:prstGeom prst="rect">
            <a:avLst/>
          </a:prstGeom>
          <a:solidFill>
            <a:srgbClr val="E3E5E7"/>
          </a:solidFill>
        </p:spPr>
        <p:txBody>
          <a:bodyPr wrap="square" rIns="0">
            <a:spAutoFit/>
          </a:bodyPr>
          <a:lstStyle/>
          <a:p>
            <a:pPr lvl="0">
              <a:lnSpc>
                <a:spcPct val="80000"/>
              </a:lnSpc>
            </a:pPr>
            <a:r>
              <a:rPr lang="en-US" sz="800" dirty="0">
                <a:solidFill>
                  <a:srgbClr val="000000"/>
                </a:solidFill>
              </a:rPr>
              <a:t>Foundation 2019</a:t>
            </a:r>
          </a:p>
        </p:txBody>
      </p:sp>
      <p:sp>
        <p:nvSpPr>
          <p:cNvPr id="193" name="Rechteck 192">
            <a:extLst>
              <a:ext uri="{FF2B5EF4-FFF2-40B4-BE49-F238E27FC236}">
                <a16:creationId xmlns:a16="http://schemas.microsoft.com/office/drawing/2014/main" id="{30D61063-6C2D-4066-99F3-46732DA86203}"/>
              </a:ext>
            </a:extLst>
          </p:cNvPr>
          <p:cNvSpPr/>
          <p:nvPr/>
        </p:nvSpPr>
        <p:spPr bwMode="auto">
          <a:xfrm>
            <a:off x="5950460" y="5938256"/>
            <a:ext cx="1000539" cy="399496"/>
          </a:xfrm>
          <a:prstGeom prst="rect">
            <a:avLst/>
          </a:prstGeom>
          <a:solidFill>
            <a:srgbClr val="E3E5E7"/>
          </a:solidFill>
          <a:ln w="12700"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94" name="Text Box 23">
            <a:extLst>
              <a:ext uri="{FF2B5EF4-FFF2-40B4-BE49-F238E27FC236}">
                <a16:creationId xmlns:a16="http://schemas.microsoft.com/office/drawing/2014/main" id="{566F18BE-F16D-4F59-A430-4284D8088CF6}"/>
              </a:ext>
            </a:extLst>
          </p:cNvPr>
          <p:cNvSpPr txBox="1">
            <a:spLocks noChangeArrowheads="1"/>
          </p:cNvSpPr>
          <p:nvPr/>
        </p:nvSpPr>
        <p:spPr bwMode="auto">
          <a:xfrm>
            <a:off x="5950460" y="5938256"/>
            <a:ext cx="971050" cy="31603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Romania</a:t>
            </a:r>
            <a:br>
              <a:rPr lang="en-US" sz="1000" b="1" dirty="0">
                <a:solidFill>
                  <a:schemeClr val="hlink"/>
                </a:solidFill>
              </a:rPr>
            </a:br>
            <a:r>
              <a:rPr lang="en-US" sz="800" dirty="0"/>
              <a:t>Timisoara</a:t>
            </a:r>
          </a:p>
        </p:txBody>
      </p:sp>
      <p:sp>
        <p:nvSpPr>
          <p:cNvPr id="195" name="Rechteck 194">
            <a:extLst>
              <a:ext uri="{FF2B5EF4-FFF2-40B4-BE49-F238E27FC236}">
                <a16:creationId xmlns:a16="http://schemas.microsoft.com/office/drawing/2014/main" id="{ED29C897-D0E7-4D04-930C-80B6FEB5FC70}"/>
              </a:ext>
            </a:extLst>
          </p:cNvPr>
          <p:cNvSpPr/>
          <p:nvPr/>
        </p:nvSpPr>
        <p:spPr>
          <a:xfrm>
            <a:off x="5950462" y="6182144"/>
            <a:ext cx="785588" cy="190771"/>
          </a:xfrm>
          <a:prstGeom prst="rect">
            <a:avLst/>
          </a:prstGeom>
        </p:spPr>
        <p:txBody>
          <a:bodyPr wrap="none">
            <a:spAutoFit/>
          </a:bodyPr>
          <a:lstStyle/>
          <a:p>
            <a:pPr lvl="0">
              <a:lnSpc>
                <a:spcPct val="80000"/>
              </a:lnSpc>
            </a:pPr>
            <a:r>
              <a:rPr lang="en-US" sz="800" dirty="0">
                <a:solidFill>
                  <a:srgbClr val="000000"/>
                </a:solidFill>
              </a:rPr>
              <a:t>1 employee</a:t>
            </a:r>
          </a:p>
        </p:txBody>
      </p:sp>
      <p:sp>
        <p:nvSpPr>
          <p:cNvPr id="196" name="Line 53">
            <a:extLst>
              <a:ext uri="{FF2B5EF4-FFF2-40B4-BE49-F238E27FC236}">
                <a16:creationId xmlns:a16="http://schemas.microsoft.com/office/drawing/2014/main" id="{F5335677-24DF-4466-9BCF-FDB9FBB102BC}"/>
              </a:ext>
            </a:extLst>
          </p:cNvPr>
          <p:cNvSpPr>
            <a:spLocks noChangeShapeType="1"/>
          </p:cNvSpPr>
          <p:nvPr/>
        </p:nvSpPr>
        <p:spPr bwMode="auto">
          <a:xfrm rot="5400000" flipH="1" flipV="1">
            <a:off x="6452615" y="5435591"/>
            <a:ext cx="0" cy="99677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Tree>
    <p:extLst>
      <p:ext uri="{BB962C8B-B14F-4D97-AF65-F5344CB8AC3E}">
        <p14:creationId xmlns:p14="http://schemas.microsoft.com/office/powerpoint/2010/main" val="2905528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2"/>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6" grpId="0" animBg="1"/>
      <p:bldP spid="106"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44" grpId="0" animBg="1"/>
      <p:bldP spid="144" grpId="1" animBg="1"/>
      <p:bldP spid="192" grpId="0" animBg="1"/>
      <p:bldP spid="19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Set up folder structure.</a:t>
            </a:r>
          </a:p>
          <a:p>
            <a:pPr lvl="1"/>
            <a:r>
              <a:rPr lang="en-US" dirty="0"/>
              <a:t>Set up environment variables. </a:t>
            </a:r>
          </a:p>
          <a:p>
            <a:pPr lvl="1"/>
            <a:r>
              <a:rPr lang="en-US" dirty="0"/>
              <a:t>Collecting Build information.</a:t>
            </a:r>
          </a:p>
          <a:p>
            <a:pPr lvl="1"/>
            <a:endParaRPr lang="en-US" dirty="0"/>
          </a:p>
          <a:p>
            <a:pPr lvl="1"/>
            <a:endParaRPr lang="en-US" dirty="0"/>
          </a:p>
          <a:p>
            <a:pPr marL="0" lvl="1" indent="0">
              <a:buNone/>
            </a:pPr>
            <a:endParaRPr lang="en-US" dirty="0"/>
          </a:p>
        </p:txBody>
      </p:sp>
      <p:sp>
        <p:nvSpPr>
          <p:cNvPr id="2" name="Textplatzhalter 1">
            <a:extLst>
              <a:ext uri="{FF2B5EF4-FFF2-40B4-BE49-F238E27FC236}">
                <a16:creationId xmlns:a16="http://schemas.microsoft.com/office/drawing/2014/main" id="{9B049C1F-5C58-4BC9-8DE5-367EAB0F5935}"/>
              </a:ext>
            </a:extLst>
          </p:cNvPr>
          <p:cNvSpPr>
            <a:spLocks noGrp="1"/>
          </p:cNvSpPr>
          <p:nvPr>
            <p:ph type="body" sz="quarter" idx="12"/>
          </p:nvPr>
        </p:nvSpPr>
        <p:spPr/>
        <p:txBody>
          <a:bodyPr/>
          <a:lstStyle/>
          <a:p>
            <a:r>
              <a:rPr lang="en-US" dirty="0"/>
              <a:t>Workflow Preparation Overview</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67720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marL="0" lvl="1" indent="0">
              <a:buNone/>
            </a:pPr>
            <a:r>
              <a:rPr lang="en-US" sz="2000" dirty="0"/>
              <a:t>Preparation Saves Headaches Later</a:t>
            </a:r>
          </a:p>
          <a:p>
            <a:pPr lvl="2"/>
            <a:r>
              <a:rPr lang="en-US" sz="2000" dirty="0"/>
              <a:t>Know how to use your application’s development tools</a:t>
            </a:r>
          </a:p>
          <a:p>
            <a:pPr lvl="3"/>
            <a:r>
              <a:rPr lang="en-US" sz="1800" dirty="0"/>
              <a:t>Quickly find build settings </a:t>
            </a:r>
          </a:p>
          <a:p>
            <a:pPr lvl="3"/>
            <a:r>
              <a:rPr lang="en-US" sz="1800" dirty="0"/>
              <a:t>Quickly find variable declarations</a:t>
            </a:r>
          </a:p>
          <a:p>
            <a:pPr lvl="3"/>
            <a:r>
              <a:rPr lang="en-US" sz="1800" dirty="0"/>
              <a:t>Debugger commands</a:t>
            </a:r>
          </a:p>
          <a:p>
            <a:pPr lvl="2"/>
            <a:r>
              <a:rPr lang="en-US" sz="2000" dirty="0"/>
              <a:t>Identify spaces in paths to build tools and source code</a:t>
            </a:r>
          </a:p>
          <a:p>
            <a:pPr lvl="3"/>
            <a:r>
              <a:rPr lang="en-US" sz="1800" dirty="0"/>
              <a:t>If there are spaces in your paths and they are unavoidable, short file name format (DOS 8.3) must be used to access these paths</a:t>
            </a:r>
          </a:p>
          <a:p>
            <a:pPr lvl="3"/>
            <a:r>
              <a:rPr lang="en-US" sz="1800" dirty="0"/>
              <a:t>Can be converted via scripting</a:t>
            </a:r>
          </a:p>
          <a:p>
            <a:pPr lvl="2"/>
            <a:r>
              <a:rPr lang="en-US" sz="2000" dirty="0"/>
              <a:t>Set up VectorCAST working folder structure.</a:t>
            </a:r>
          </a:p>
          <a:p>
            <a:pPr lvl="2"/>
            <a:r>
              <a:rPr lang="en-US" sz="2000" dirty="0"/>
              <a:t>VectorCAST startup scripts</a:t>
            </a:r>
          </a:p>
          <a:p>
            <a:pPr lvl="2"/>
            <a:r>
              <a:rPr lang="en-US" sz="2000" dirty="0"/>
              <a:t>Collect build information</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Importance of Preparation</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39656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fontScale="92500" lnSpcReduction="10000"/>
          </a:bodyPr>
          <a:lstStyle/>
          <a:p>
            <a:pPr lvl="1">
              <a:buNone/>
            </a:pPr>
            <a:r>
              <a:rPr lang="en-US" sz="2000" dirty="0"/>
              <a:t>Keep all VectorCAST artifacts in one folder.</a:t>
            </a:r>
          </a:p>
          <a:p>
            <a:pPr lvl="2"/>
            <a:r>
              <a:rPr lang="en-US" sz="2000" dirty="0"/>
              <a:t>Create a VectorCAST working directory in the base directory of your source code.</a:t>
            </a:r>
          </a:p>
          <a:p>
            <a:pPr lvl="3"/>
            <a:r>
              <a:rPr lang="en-US" sz="1800" dirty="0"/>
              <a:t>When you check out the source code from configuration management, VectorCAST artifacts are already available.</a:t>
            </a:r>
          </a:p>
          <a:p>
            <a:pPr lvl="3"/>
            <a:r>
              <a:rPr lang="en-US" sz="1800" dirty="0"/>
              <a:t>VectorCAST start up scripts will not need to be edited.</a:t>
            </a:r>
          </a:p>
          <a:p>
            <a:pPr lvl="4"/>
            <a:r>
              <a:rPr lang="en-US" sz="1800" dirty="0"/>
              <a:t>User can accidentally check in an edited script.</a:t>
            </a:r>
            <a:endParaRPr lang="en-US" sz="2000" dirty="0"/>
          </a:p>
          <a:p>
            <a:pPr lvl="1">
              <a:buNone/>
            </a:pPr>
            <a:endParaRPr lang="en-US" sz="2000" dirty="0"/>
          </a:p>
          <a:p>
            <a:pPr lvl="1">
              <a:buNone/>
            </a:pPr>
            <a:r>
              <a:rPr lang="en-US" sz="2000" dirty="0"/>
              <a:t>VectorCAST Startup Scripts</a:t>
            </a:r>
          </a:p>
          <a:p>
            <a:pPr lvl="2"/>
            <a:r>
              <a:rPr lang="en-US" sz="2000" dirty="0"/>
              <a:t>Stored in the VectorCAST working directory.</a:t>
            </a:r>
          </a:p>
          <a:p>
            <a:pPr lvl="2"/>
            <a:r>
              <a:rPr lang="en-US" sz="2000" dirty="0"/>
              <a:t>Used to set up environment variables useful for automation and portability.</a:t>
            </a:r>
          </a:p>
          <a:p>
            <a:pPr lvl="1">
              <a:buNone/>
            </a:pPr>
            <a:endParaRPr lang="en-US" sz="2000" dirty="0"/>
          </a:p>
          <a:p>
            <a:pPr lvl="1">
              <a:buNone/>
            </a:pPr>
            <a:r>
              <a:rPr lang="en-US" sz="2000" dirty="0"/>
              <a:t>VectorCAST Support Files Folder </a:t>
            </a:r>
          </a:p>
          <a:p>
            <a:pPr lvl="2"/>
            <a:r>
              <a:rPr lang="en-US" sz="2000" dirty="0"/>
              <a:t>This is created inside of the VectorCAST working folder.</a:t>
            </a:r>
          </a:p>
          <a:p>
            <a:pPr lvl="2"/>
            <a:r>
              <a:rPr lang="en-US" sz="2000" dirty="0"/>
              <a:t>Used to store files that are essential to VectorCAST and your project</a:t>
            </a:r>
          </a:p>
          <a:p>
            <a:pPr lvl="3"/>
            <a:r>
              <a:rPr lang="en-US" sz="1800" dirty="0"/>
              <a:t>Custom linker scripts</a:t>
            </a:r>
          </a:p>
          <a:p>
            <a:pPr lvl="3"/>
            <a:r>
              <a:rPr lang="en-US" sz="1800" dirty="0"/>
              <a:t>Custom header files</a:t>
            </a:r>
          </a:p>
          <a:p>
            <a:pPr lvl="3"/>
            <a:r>
              <a:rPr lang="en-US" sz="1800" dirty="0"/>
              <a:t>Databases for vcshell and Requirements Gateway</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Directory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146961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135672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2346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pPr marL="0" lvl="1" indent="0">
              <a:buNone/>
            </a:pPr>
            <a:r>
              <a:rPr lang="en-US" sz="2000" dirty="0"/>
              <a:t>VectorCAST is started via two .bat/.sh scripts</a:t>
            </a:r>
          </a:p>
          <a:p>
            <a:pPr lvl="2"/>
            <a:r>
              <a:rPr lang="en-US" sz="1800" dirty="0"/>
              <a:t>setup_env.bat/.sh</a:t>
            </a:r>
          </a:p>
          <a:p>
            <a:pPr lvl="3"/>
            <a:r>
              <a:rPr lang="en-US" sz="1600" dirty="0"/>
              <a:t>Establishes environment variables used for automation and portability</a:t>
            </a:r>
          </a:p>
          <a:p>
            <a:pPr lvl="3"/>
            <a:r>
              <a:rPr lang="en-US" sz="1600" dirty="0"/>
              <a:t>Specifies VectorCAST installation directory and license file</a:t>
            </a:r>
          </a:p>
          <a:p>
            <a:pPr lvl="3"/>
            <a:r>
              <a:rPr lang="en-US" sz="1600" dirty="0"/>
              <a:t>Directories containing executables for build tools and VectorCAST executables</a:t>
            </a:r>
          </a:p>
          <a:p>
            <a:pPr lvl="4"/>
            <a:r>
              <a:rPr lang="en-US" sz="1600" dirty="0"/>
              <a:t>Placed on default PATH environment variable</a:t>
            </a:r>
          </a:p>
          <a:p>
            <a:pPr lvl="3"/>
            <a:endParaRPr lang="en-US" sz="1600" dirty="0"/>
          </a:p>
          <a:p>
            <a:pPr lvl="2"/>
            <a:r>
              <a:rPr lang="en-US" sz="1800" dirty="0"/>
              <a:t>Start_VectorCAST.bat/.sh</a:t>
            </a:r>
          </a:p>
          <a:p>
            <a:pPr lvl="3"/>
            <a:r>
              <a:rPr lang="en-US" sz="1600" dirty="0"/>
              <a:t>Calls setup_env.bat/.sh</a:t>
            </a:r>
          </a:p>
          <a:p>
            <a:pPr lvl="3"/>
            <a:r>
              <a:rPr lang="en-US" sz="1600" dirty="0"/>
              <a:t>Starts VectorCAST</a:t>
            </a:r>
          </a:p>
          <a:p>
            <a:pPr marL="0" lvl="1" indent="0">
              <a:buNone/>
            </a:pPr>
            <a:endParaRPr lang="en-US" sz="2000" dirty="0"/>
          </a:p>
          <a:p>
            <a:pPr marL="0" lvl="1" indent="0">
              <a:buNone/>
            </a:pPr>
            <a:r>
              <a:rPr lang="en-US" sz="2000" dirty="0"/>
              <a:t>Why have two scripts? Why not set up environment variables in Start_VectorCAST.bat/.sh?</a:t>
            </a:r>
          </a:p>
          <a:p>
            <a:endParaRPr lang="en-US" dirty="0"/>
          </a:p>
        </p:txBody>
      </p:sp>
      <p:sp>
        <p:nvSpPr>
          <p:cNvPr id="5" name="Textplatzhalter 4">
            <a:extLst>
              <a:ext uri="{FF2B5EF4-FFF2-40B4-BE49-F238E27FC236}">
                <a16:creationId xmlns:a16="http://schemas.microsoft.com/office/drawing/2014/main" id="{994A4D8A-D488-4258-99AF-D4FF898C6901}"/>
              </a:ext>
            </a:extLst>
          </p:cNvPr>
          <p:cNvSpPr>
            <a:spLocks noGrp="1"/>
          </p:cNvSpPr>
          <p:nvPr>
            <p:ph type="body" sz="quarter" idx="12"/>
          </p:nvPr>
        </p:nvSpPr>
        <p:spPr/>
        <p:txBody>
          <a:bodyPr/>
          <a:lstStyle/>
          <a:p>
            <a:r>
              <a:rPr lang="en-US" dirty="0"/>
              <a:t>VectorCAST Start-up Scripts</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82503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Windows Batch</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04" y="1352700"/>
            <a:ext cx="9300191" cy="5034600"/>
          </a:xfrm>
          <a:prstGeom prst="rect">
            <a:avLst/>
          </a:prstGeom>
        </p:spPr>
      </p:pic>
    </p:spTree>
    <p:extLst>
      <p:ext uri="{BB962C8B-B14F-4D97-AF65-F5344CB8AC3E}">
        <p14:creationId xmlns:p14="http://schemas.microsoft.com/office/powerpoint/2010/main" val="62297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Manually Finding DOS 8.3 Short File Name Format</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11" y="1352700"/>
            <a:ext cx="6618789" cy="5034600"/>
          </a:xfrm>
          <a:prstGeom prst="rect">
            <a:avLst/>
          </a:prstGeom>
        </p:spPr>
      </p:pic>
      <p:sp>
        <p:nvSpPr>
          <p:cNvPr id="5" name="TextBox 4">
            <a:extLst>
              <a:ext uri="{FF2B5EF4-FFF2-40B4-BE49-F238E27FC236}">
                <a16:creationId xmlns:a16="http://schemas.microsoft.com/office/drawing/2014/main" id="{0B17E53A-7622-4BD7-BD8D-66EBA3DC59A9}"/>
              </a:ext>
            </a:extLst>
          </p:cNvPr>
          <p:cNvSpPr txBox="1"/>
          <p:nvPr>
            <p:custDataLst>
              <p:tags r:id="rId1"/>
            </p:custDataLst>
          </p:nvPr>
        </p:nvSpPr>
        <p:spPr>
          <a:xfrm>
            <a:off x="666000" y="1260000"/>
            <a:ext cx="3982200" cy="27786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buChar char="u"/>
            </a:pPr>
            <a:r>
              <a:rPr lang="en-US" sz="1800" dirty="0">
                <a:solidFill>
                  <a:srgbClr val="000000"/>
                </a:solidFill>
              </a:rPr>
              <a:t>Use “dir /x” on each folder name that has spaces.</a:t>
            </a:r>
          </a:p>
          <a:p>
            <a:pPr lvl="1">
              <a:buChar char="u"/>
            </a:pPr>
            <a:r>
              <a:rPr lang="en-US" sz="1800" dirty="0">
                <a:solidFill>
                  <a:srgbClr val="000000"/>
                </a:solidFill>
              </a:rPr>
              <a:t>The /x switch shows a file’s short name when the long name doesn’t comply with 8.3 naming rules.</a:t>
            </a:r>
          </a:p>
        </p:txBody>
      </p:sp>
    </p:spTree>
    <p:extLst>
      <p:ext uri="{BB962C8B-B14F-4D97-AF65-F5344CB8AC3E}">
        <p14:creationId xmlns:p14="http://schemas.microsoft.com/office/powerpoint/2010/main" val="228012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6" name="Textplatzhalter 5">
            <a:extLst>
              <a:ext uri="{FF2B5EF4-FFF2-40B4-BE49-F238E27FC236}">
                <a16:creationId xmlns:a16="http://schemas.microsoft.com/office/drawing/2014/main" id="{F0F50A2C-5EE2-4718-8560-D21FBC8A337B}"/>
              </a:ext>
            </a:extLst>
          </p:cNvPr>
          <p:cNvSpPr>
            <a:spLocks noGrp="1"/>
          </p:cNvSpPr>
          <p:nvPr>
            <p:ph type="body" sz="quarter" idx="12"/>
          </p:nvPr>
        </p:nvSpPr>
        <p:spPr/>
        <p:txBody>
          <a:bodyPr/>
          <a:lstStyle/>
          <a:p>
            <a:r>
              <a:rPr lang="en-US" dirty="0"/>
              <a:t>Linux Shell</a:t>
            </a:r>
          </a:p>
        </p:txBody>
      </p:sp>
      <p:sp>
        <p:nvSpPr>
          <p:cNvPr id="3" name="Title 2"/>
          <p:cNvSpPr>
            <a:spLocks noGrp="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D19C249C-A73F-4158-B1F2-0208FA2E07D2}"/>
              </a:ext>
            </a:extLst>
          </p:cNvPr>
          <p:cNvPicPr>
            <a:picLocks noChangeAspect="1"/>
          </p:cNvPicPr>
          <p:nvPr/>
        </p:nvPicPr>
        <p:blipFill>
          <a:blip r:embed="rId3"/>
          <a:stretch>
            <a:fillRect/>
          </a:stretch>
        </p:blipFill>
        <p:spPr>
          <a:xfrm>
            <a:off x="2211875" y="1501450"/>
            <a:ext cx="7768250" cy="4226250"/>
          </a:xfrm>
          <a:prstGeom prst="rect">
            <a:avLst/>
          </a:prstGeom>
        </p:spPr>
      </p:pic>
    </p:spTree>
    <p:extLst>
      <p:ext uri="{BB962C8B-B14F-4D97-AF65-F5344CB8AC3E}">
        <p14:creationId xmlns:p14="http://schemas.microsoft.com/office/powerpoint/2010/main" val="197886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sz="2000" dirty="0"/>
              <a:t>VectorCAST uses the same preprocess, compile and link commands that are used with your existing project. </a:t>
            </a:r>
          </a:p>
          <a:p>
            <a:pPr lvl="2"/>
            <a:r>
              <a:rPr lang="en-US" sz="2000" dirty="0"/>
              <a:t>Preprocess to expand macros</a:t>
            </a:r>
          </a:p>
          <a:p>
            <a:pPr lvl="2"/>
            <a:r>
              <a:rPr lang="en-US" sz="2000" dirty="0"/>
              <a:t>-I options</a:t>
            </a:r>
          </a:p>
          <a:p>
            <a:pPr lvl="2"/>
            <a:r>
              <a:rPr lang="en-US" sz="2000" dirty="0"/>
              <a:t>-D options</a:t>
            </a:r>
          </a:p>
          <a:p>
            <a:pPr lvl="2"/>
            <a:r>
              <a:rPr lang="en-US" sz="2000" dirty="0"/>
              <a:t>Optimizations</a:t>
            </a:r>
          </a:p>
          <a:p>
            <a:pPr lvl="2"/>
            <a:endParaRPr lang="en-US" sz="2000" dirty="0"/>
          </a:p>
          <a:p>
            <a:pPr marL="252000" lvl="2" indent="0">
              <a:buNone/>
            </a:pPr>
            <a:r>
              <a:rPr lang="en-US" sz="2000" dirty="0"/>
              <a:t>Two methods for collecting build information</a:t>
            </a:r>
          </a:p>
          <a:p>
            <a:pPr lvl="2"/>
            <a:r>
              <a:rPr lang="en-US" sz="2000" dirty="0"/>
              <a:t>Redirect the standard output to a file.</a:t>
            </a:r>
          </a:p>
          <a:p>
            <a:pPr lvl="3"/>
            <a:r>
              <a:rPr lang="en-US" sz="1800" dirty="0"/>
              <a:t>Some tools supply a build log</a:t>
            </a:r>
          </a:p>
          <a:p>
            <a:pPr lvl="2"/>
            <a:r>
              <a:rPr lang="en-US" sz="2000" dirty="0"/>
              <a:t>Use built-in VectorCAST “vcshell” command line utility.</a:t>
            </a:r>
          </a:p>
          <a:p>
            <a:pPr lvl="3"/>
            <a:r>
              <a:rPr lang="en-US" sz="1800" dirty="0"/>
              <a:t>Listens in the background during a normal build of your project and creates a database of the build commands, defines (-D), includes (-I), etc.</a:t>
            </a:r>
          </a:p>
          <a:p>
            <a:pPr lvl="3"/>
            <a:r>
              <a:rPr lang="en-US" sz="1800" dirty="0"/>
              <a:t>Commands to extract information from the database.</a:t>
            </a:r>
            <a:endParaRPr lang="en-US" sz="2000" dirty="0"/>
          </a:p>
          <a:p>
            <a:pPr lvl="3"/>
            <a:endParaRPr lang="en-US" dirty="0"/>
          </a:p>
          <a:p>
            <a:pPr lvl="3"/>
            <a:endParaRPr lang="en-US" dirty="0"/>
          </a:p>
        </p:txBody>
      </p:sp>
      <p:sp>
        <p:nvSpPr>
          <p:cNvPr id="2" name="Textplatzhalter 1">
            <a:extLst>
              <a:ext uri="{FF2B5EF4-FFF2-40B4-BE49-F238E27FC236}">
                <a16:creationId xmlns:a16="http://schemas.microsoft.com/office/drawing/2014/main" id="{5A0D986F-78F4-442B-8090-89DA28C04310}"/>
              </a:ext>
            </a:extLst>
          </p:cNvPr>
          <p:cNvSpPr>
            <a:spLocks noGrp="1"/>
          </p:cNvSpPr>
          <p:nvPr>
            <p:ph type="body" sz="quarter" idx="12"/>
          </p:nvPr>
        </p:nvSpPr>
        <p:spPr/>
        <p:txBody>
          <a:bodyPr/>
          <a:lstStyle/>
          <a:p>
            <a:r>
              <a:rPr lang="en-US" dirty="0"/>
              <a:t>Collecting Build Information</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266572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platzhalter 3"/>
          <p:cNvSpPr>
            <a:spLocks noGrp="1"/>
          </p:cNvSpPr>
          <p:nvPr>
            <p:ph type="body" sz="quarter" idx="12"/>
          </p:nvPr>
        </p:nvSpPr>
        <p:spPr/>
        <p:txBody>
          <a:bodyPr/>
          <a:lstStyle/>
          <a:p>
            <a:r>
              <a:rPr lang="en-US" dirty="0"/>
              <a:t>Your Local Sales Team</a:t>
            </a:r>
          </a:p>
        </p:txBody>
      </p:sp>
      <p:sp>
        <p:nvSpPr>
          <p:cNvPr id="109" name="Rectangle 10"/>
          <p:cNvSpPr>
            <a:spLocks noGrp="1" noChangeArrowheads="1"/>
          </p:cNvSpPr>
          <p:nvPr>
            <p:ph type="title"/>
          </p:nvPr>
        </p:nvSpPr>
        <p:spPr/>
        <p:txBody>
          <a:bodyPr/>
          <a:lstStyle/>
          <a:p>
            <a:r>
              <a:rPr lang="en-US" dirty="0"/>
              <a:t>Company Overview</a:t>
            </a:r>
          </a:p>
        </p:txBody>
      </p:sp>
      <p:sp>
        <p:nvSpPr>
          <p:cNvPr id="98" name="Rechteck 135">
            <a:extLst>
              <a:ext uri="{FF2B5EF4-FFF2-40B4-BE49-F238E27FC236}">
                <a16:creationId xmlns:a16="http://schemas.microsoft.com/office/drawing/2014/main" id="{AFE18D6C-ED4D-4AB9-AC78-58E3760042B3}"/>
              </a:ext>
            </a:extLst>
          </p:cNvPr>
          <p:cNvSpPr/>
          <p:nvPr/>
        </p:nvSpPr>
        <p:spPr bwMode="auto">
          <a:xfrm>
            <a:off x="665752" y="6567646"/>
            <a:ext cx="503869" cy="179953"/>
          </a:xfrm>
          <a:prstGeom prst="rect">
            <a:avLst/>
          </a:prstGeom>
          <a:solidFill>
            <a:srgbClr val="B1B6BA"/>
          </a:solidFill>
          <a:ln w="12700" cap="flat" cmpd="sng" algn="ctr">
            <a:noFill/>
            <a:prstDash val="solid"/>
            <a:round/>
            <a:headEnd type="none" w="med" len="med"/>
            <a:tailEnd type="none" w="med" len="med"/>
          </a:ln>
          <a:effec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2" name="TextBox 1">
            <a:extLst>
              <a:ext uri="{FF2B5EF4-FFF2-40B4-BE49-F238E27FC236}">
                <a16:creationId xmlns:a16="http://schemas.microsoft.com/office/drawing/2014/main" id="{4BE5277E-2DFB-4F90-8C58-6E65ED9F6345}"/>
              </a:ext>
            </a:extLst>
          </p:cNvPr>
          <p:cNvSpPr txBox="1"/>
          <p:nvPr/>
        </p:nvSpPr>
        <p:spPr>
          <a:xfrm>
            <a:off x="1169621" y="1791478"/>
            <a:ext cx="10157742" cy="348964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2400" dirty="0"/>
              <a:t>Sales Account Mgr:  </a:t>
            </a:r>
            <a:r>
              <a:rPr lang="en-US" sz="2000" i="1" dirty="0"/>
              <a:t>email_address@vector.com</a:t>
            </a:r>
            <a:endParaRPr lang="en-US" sz="2400" dirty="0"/>
          </a:p>
          <a:p>
            <a:pPr marL="285750" indent="-285750" algn="l">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Field Application Engineer:  </a:t>
            </a:r>
            <a:r>
              <a:rPr lang="en-US" sz="2800" dirty="0"/>
              <a:t> </a:t>
            </a:r>
            <a:r>
              <a:rPr lang="en-US" sz="2000" i="1" dirty="0"/>
              <a:t>email_address@vector.com</a:t>
            </a:r>
            <a:endParaRPr lang="en-US" sz="20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2429342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Redirect Standard Output</a:t>
            </a:r>
          </a:p>
        </p:txBody>
      </p:sp>
      <p:sp>
        <p:nvSpPr>
          <p:cNvPr id="2" name="Title 1"/>
          <p:cNvSpPr>
            <a:spLocks noGrp="1"/>
          </p:cNvSpPr>
          <p:nvPr>
            <p:ph type="title"/>
          </p:nvPr>
        </p:nvSpPr>
        <p:spPr/>
        <p:txBody>
          <a:bodyPr/>
          <a:lstStyle/>
          <a:p>
            <a:r>
              <a:rPr lang="en-US" dirty="0"/>
              <a:t>Lecture: Workflow Preparation</a:t>
            </a:r>
          </a:p>
        </p:txBody>
      </p:sp>
      <p:sp>
        <p:nvSpPr>
          <p:cNvPr id="34" name="Content Placeholder 3">
            <a:extLst>
              <a:ext uri="{FF2B5EF4-FFF2-40B4-BE49-F238E27FC236}">
                <a16:creationId xmlns:a16="http://schemas.microsoft.com/office/drawing/2014/main" id="{CBFA19B0-9ADA-4550-8263-7099C1E07E8B}"/>
              </a:ext>
            </a:extLst>
          </p:cNvPr>
          <p:cNvSpPr txBox="1">
            <a:spLocks/>
          </p:cNvSpPr>
          <p:nvPr/>
        </p:nvSpPr>
        <p:spPr>
          <a:xfrm>
            <a:off x="666000" y="1260000"/>
            <a:ext cx="10872000"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Aft>
                <a:spcPts val="0"/>
              </a:spcAft>
            </a:pPr>
            <a:r>
              <a:rPr lang="en-US" sz="2400" dirty="0"/>
              <a:t>Standard output can be redirected from the command line using ‘&gt;’ </a:t>
            </a:r>
          </a:p>
          <a:p>
            <a:pPr lvl="2" fontAlgn="auto">
              <a:spcAft>
                <a:spcPts val="0"/>
              </a:spcAft>
            </a:pPr>
            <a:r>
              <a:rPr lang="en-US" sz="2000" dirty="0"/>
              <a:t>make generic &gt; build_log.txt</a:t>
            </a:r>
          </a:p>
          <a:p>
            <a:pPr lvl="3" fontAlgn="auto">
              <a:spcAft>
                <a:spcPts val="0"/>
              </a:spcAft>
            </a:pPr>
            <a:r>
              <a:rPr lang="en-US" sz="1800" dirty="0"/>
              <a:t>Redirects standard output to build_log.txt</a:t>
            </a:r>
          </a:p>
          <a:p>
            <a:pPr lvl="2" fontAlgn="auto">
              <a:spcAft>
                <a:spcPts val="0"/>
              </a:spcAft>
            </a:pPr>
            <a:r>
              <a:rPr lang="en-US" sz="2000" dirty="0"/>
              <a:t>make generic &gt;&gt; build_log.txt</a:t>
            </a:r>
          </a:p>
          <a:p>
            <a:pPr lvl="3" fontAlgn="auto">
              <a:spcAft>
                <a:spcPts val="0"/>
              </a:spcAft>
            </a:pPr>
            <a:r>
              <a:rPr lang="en-US" sz="1800" dirty="0"/>
              <a:t>Redirects standard output and appends to build_log.txt</a:t>
            </a:r>
          </a:p>
          <a:p>
            <a:pPr lvl="2" fontAlgn="auto">
              <a:spcAft>
                <a:spcPts val="0"/>
              </a:spcAft>
            </a:pPr>
            <a:r>
              <a:rPr lang="en-US" sz="2000" dirty="0"/>
              <a:t>make generic 1&gt; build_log.txt 2&gt;&amp;1</a:t>
            </a:r>
          </a:p>
          <a:p>
            <a:pPr lvl="3" fontAlgn="auto">
              <a:spcAft>
                <a:spcPts val="0"/>
              </a:spcAft>
            </a:pPr>
            <a:r>
              <a:rPr lang="en-US" sz="1800" dirty="0"/>
              <a:t>Standard output is redirected to build_log.txt identified by output 1</a:t>
            </a:r>
          </a:p>
          <a:p>
            <a:pPr lvl="3" fontAlgn="auto">
              <a:spcAft>
                <a:spcPts val="0"/>
              </a:spcAft>
            </a:pPr>
            <a:r>
              <a:rPr lang="en-US" sz="1800" dirty="0"/>
              <a:t>Standard error output (2) is redirected and appended to build_log.txt</a:t>
            </a:r>
          </a:p>
          <a:p>
            <a:pPr marL="252000" lvl="2" indent="0" fontAlgn="auto">
              <a:spcAft>
                <a:spcPts val="0"/>
              </a:spcAft>
              <a:buNone/>
            </a:pPr>
            <a:endParaRPr lang="en-US" sz="2000" dirty="0"/>
          </a:p>
          <a:p>
            <a:pPr lvl="3" fontAlgn="auto">
              <a:spcAft>
                <a:spcPts val="0"/>
              </a:spcAft>
            </a:pPr>
            <a:endParaRPr lang="en-US" dirty="0"/>
          </a:p>
          <a:p>
            <a:pPr lvl="3" fontAlgn="auto">
              <a:spcAft>
                <a:spcPts val="0"/>
              </a:spcAft>
            </a:pPr>
            <a:endParaRPr lang="en-US" dirty="0"/>
          </a:p>
        </p:txBody>
      </p:sp>
    </p:spTree>
    <p:extLst>
      <p:ext uri="{BB962C8B-B14F-4D97-AF65-F5344CB8AC3E}">
        <p14:creationId xmlns:p14="http://schemas.microsoft.com/office/powerpoint/2010/main" val="190246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r>
              <a:rPr lang="en-US" sz="2000" dirty="0"/>
              <a:t>What is vcshell?</a:t>
            </a:r>
          </a:p>
          <a:p>
            <a:pPr lvl="2"/>
            <a:r>
              <a:rPr lang="en-US" sz="2000" dirty="0"/>
              <a:t>VectorCAST command line utility</a:t>
            </a:r>
          </a:p>
          <a:p>
            <a:pPr lvl="2"/>
            <a:r>
              <a:rPr lang="en-US" sz="2000" dirty="0"/>
              <a:t>Records build commands by listening in the background during the application build process</a:t>
            </a:r>
          </a:p>
          <a:p>
            <a:pPr lvl="2"/>
            <a:r>
              <a:rPr lang="en-US" sz="2000" dirty="0"/>
              <a:t>Commands are stored in a database file</a:t>
            </a:r>
          </a:p>
          <a:p>
            <a:pPr lvl="3"/>
            <a:r>
              <a:rPr lang="en-US" sz="2000" dirty="0"/>
              <a:t>Default file name: vcshell.db</a:t>
            </a:r>
          </a:p>
          <a:p>
            <a:pPr lvl="2"/>
            <a:r>
              <a:rPr lang="en-US" sz="2000" dirty="0"/>
              <a:t>File specific build commands, file listing, etc. can be easily accessed by the command line utility “vcdb” (explained on next slide)</a:t>
            </a:r>
          </a:p>
          <a:p>
            <a:pPr lvl="2"/>
            <a:endParaRPr lang="en-US" sz="2000" dirty="0"/>
          </a:p>
          <a:p>
            <a:r>
              <a:rPr lang="en-US" sz="2400" dirty="0"/>
              <a:t>Example</a:t>
            </a:r>
          </a:p>
          <a:p>
            <a:pPr lvl="2"/>
            <a:r>
              <a:rPr lang="en-US" sz="1800" dirty="0"/>
              <a:t>%VECTORCAST_DIR%\vcshell --vcbg --echo --out=build_log.txt make generic</a:t>
            </a:r>
            <a:endParaRPr lang="en-US" sz="2400" dirty="0"/>
          </a:p>
          <a:p>
            <a:pPr lvl="3"/>
            <a:r>
              <a:rPr lang="en-US" sz="1600" dirty="0"/>
              <a:t>--vcbg is necessary to record commands</a:t>
            </a:r>
          </a:p>
          <a:p>
            <a:pPr lvl="3"/>
            <a:r>
              <a:rPr lang="en-US" sz="1600" dirty="0"/>
              <a:t>--echo (Optional) Output commands to a file</a:t>
            </a:r>
          </a:p>
          <a:p>
            <a:pPr lvl="4"/>
            <a:r>
              <a:rPr lang="en-US" sz="1600" dirty="0"/>
              <a:t>Default file name -&gt; vecho.out</a:t>
            </a:r>
          </a:p>
          <a:p>
            <a:pPr lvl="3"/>
            <a:r>
              <a:rPr lang="en-US" sz="1600" dirty="0"/>
              <a:t>--out used in conjunction with --echo to change default file name</a:t>
            </a:r>
          </a:p>
        </p:txBody>
      </p:sp>
      <p:sp>
        <p:nvSpPr>
          <p:cNvPr id="2" name="Textplatzhalter 1">
            <a:extLst>
              <a:ext uri="{FF2B5EF4-FFF2-40B4-BE49-F238E27FC236}">
                <a16:creationId xmlns:a16="http://schemas.microsoft.com/office/drawing/2014/main" id="{C7E24928-E766-41D9-A8D2-ED58F1798799}"/>
              </a:ext>
            </a:extLst>
          </p:cNvPr>
          <p:cNvSpPr>
            <a:spLocks noGrp="1"/>
          </p:cNvSpPr>
          <p:nvPr>
            <p:ph type="body" sz="quarter" idx="12"/>
          </p:nvPr>
        </p:nvSpPr>
        <p:spPr/>
        <p:txBody>
          <a:bodyPr/>
          <a:lstStyle/>
          <a:p>
            <a:r>
              <a:rPr lang="en-US" dirty="0"/>
              <a:t>Creating a vcshell Database</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39223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ED4C7718-EA91-4096-A670-54423E252ECE}"/>
              </a:ext>
            </a:extLst>
          </p:cNvPr>
          <p:cNvSpPr>
            <a:spLocks noGrp="1"/>
          </p:cNvSpPr>
          <p:nvPr>
            <p:ph sz="quarter" idx="14"/>
          </p:nvPr>
        </p:nvSpPr>
        <p:spPr/>
        <p:txBody>
          <a:bodyPr/>
          <a:lstStyle/>
          <a:p>
            <a:endParaRPr lang="en-US" dirty="0"/>
          </a:p>
          <a:p>
            <a:endParaRPr lang="en-US" dirty="0"/>
          </a:p>
        </p:txBody>
      </p:sp>
      <p:sp>
        <p:nvSpPr>
          <p:cNvPr id="5" name="Textplatzhalter 4">
            <a:extLst>
              <a:ext uri="{FF2B5EF4-FFF2-40B4-BE49-F238E27FC236}">
                <a16:creationId xmlns:a16="http://schemas.microsoft.com/office/drawing/2014/main" id="{C8DEAE4F-B42F-42A2-BE3A-D88C77DB1FE1}"/>
              </a:ext>
            </a:extLst>
          </p:cNvPr>
          <p:cNvSpPr>
            <a:spLocks noGrp="1"/>
          </p:cNvSpPr>
          <p:nvPr>
            <p:ph type="body" sz="quarter" idx="12"/>
          </p:nvPr>
        </p:nvSpPr>
        <p:spPr/>
        <p:txBody>
          <a:bodyPr/>
          <a:lstStyle/>
          <a:p>
            <a:r>
              <a:rPr lang="en-US" dirty="0"/>
              <a:t>Using vcdb Database Utility</a:t>
            </a:r>
          </a:p>
        </p:txBody>
      </p:sp>
      <p:sp>
        <p:nvSpPr>
          <p:cNvPr id="3" name="Title 2"/>
          <p:cNvSpPr>
            <a:spLocks noGrp="1"/>
          </p:cNvSpPr>
          <p:nvPr>
            <p:ph type="title"/>
          </p:nvPr>
        </p:nvSpPr>
        <p:spPr/>
        <p:txBody>
          <a:bodyPr/>
          <a:lstStyle/>
          <a:p>
            <a:r>
              <a:rPr lang="en-US" dirty="0"/>
              <a:t>Lecture: Workflow Preparation</a:t>
            </a:r>
          </a:p>
        </p:txBody>
      </p:sp>
      <p:sp>
        <p:nvSpPr>
          <p:cNvPr id="2" name="Content Placeholder 1">
            <a:extLst>
              <a:ext uri="{FF2B5EF4-FFF2-40B4-BE49-F238E27FC236}">
                <a16:creationId xmlns:a16="http://schemas.microsoft.com/office/drawing/2014/main" id="{90E4C489-C022-4BC8-9A06-B3988FFDCC65}"/>
              </a:ext>
            </a:extLst>
          </p:cNvPr>
          <p:cNvSpPr>
            <a:spLocks noGrp="1"/>
          </p:cNvSpPr>
          <p:nvPr>
            <p:ph sz="quarter" idx="13"/>
          </p:nvPr>
        </p:nvSpPr>
        <p:spPr>
          <a:xfrm>
            <a:off x="666000" y="1260000"/>
            <a:ext cx="10872000" cy="5220000"/>
          </a:xfrm>
        </p:spPr>
        <p:txBody>
          <a:bodyPr/>
          <a:lstStyle/>
          <a:p>
            <a:r>
              <a:rPr lang="en-US" sz="2000" dirty="0"/>
              <a:t>The “vcdb” utility is used to access commands and options recorded by vcshell.</a:t>
            </a:r>
          </a:p>
          <a:p>
            <a:pPr lvl="2"/>
            <a:r>
              <a:rPr lang="en-US" sz="2000" dirty="0"/>
              <a:t>Common database options and commands used with vcdb.</a:t>
            </a:r>
          </a:p>
          <a:p>
            <a:pPr lvl="3"/>
            <a:r>
              <a:rPr lang="en-US" sz="1800" dirty="0"/>
              <a:t>Command Verb (--cmd-verb=)</a:t>
            </a:r>
          </a:p>
          <a:p>
            <a:pPr lvl="4"/>
            <a:r>
              <a:rPr lang="en-US" sz="1800" dirty="0"/>
              <a:t>Compiler executable.</a:t>
            </a:r>
          </a:p>
          <a:p>
            <a:pPr lvl="4"/>
            <a:r>
              <a:rPr lang="en-US" sz="1800" dirty="0"/>
              <a:t>Required by some database commands.</a:t>
            </a:r>
          </a:p>
          <a:p>
            <a:pPr lvl="4"/>
            <a:r>
              <a:rPr lang="en-US" sz="1800" dirty="0"/>
              <a:t>To display all command verbs in the database use “dumpverbs” database command.</a:t>
            </a:r>
          </a:p>
          <a:p>
            <a:pPr lvl="3"/>
            <a:r>
              <a:rPr lang="en-US" sz="1800" dirty="0"/>
              <a:t>Compile Flag (--cflag=)</a:t>
            </a:r>
          </a:p>
          <a:p>
            <a:pPr lvl="4"/>
            <a:r>
              <a:rPr lang="en-US" sz="1800" dirty="0"/>
              <a:t>Compile flag used to compile application.</a:t>
            </a:r>
          </a:p>
          <a:p>
            <a:pPr lvl="3"/>
            <a:r>
              <a:rPr lang="en-US" sz="1800" dirty="0"/>
              <a:t>Output Flag (--outputflag=)</a:t>
            </a:r>
          </a:p>
          <a:p>
            <a:pPr lvl="4"/>
            <a:r>
              <a:rPr lang="en-US" sz="1800" dirty="0"/>
              <a:t>Primary output whether it is an executable, object file or preprocessed C code.</a:t>
            </a:r>
          </a:p>
          <a:p>
            <a:pPr lvl="3"/>
            <a:r>
              <a:rPr lang="en-US" sz="1800" dirty="0"/>
              <a:t>getcommand</a:t>
            </a:r>
          </a:p>
          <a:p>
            <a:pPr lvl="4"/>
            <a:r>
              <a:rPr lang="en-US" sz="1800" dirty="0"/>
              <a:t>Displays the full command of a specific file.</a:t>
            </a:r>
          </a:p>
          <a:p>
            <a:pPr lvl="3"/>
            <a:r>
              <a:rPr lang="en-US" sz="1800" dirty="0"/>
              <a:t>getppoptions</a:t>
            </a:r>
          </a:p>
          <a:p>
            <a:pPr lvl="4"/>
            <a:r>
              <a:rPr lang="en-US" sz="1800" dirty="0"/>
              <a:t>Displays preprocessor flags.</a:t>
            </a:r>
          </a:p>
          <a:p>
            <a:pPr lvl="3"/>
            <a:r>
              <a:rPr lang="en-US" sz="1800" dirty="0"/>
              <a:t>getfiles</a:t>
            </a:r>
          </a:p>
          <a:p>
            <a:pPr lvl="4"/>
            <a:r>
              <a:rPr lang="en-US" sz="1800" dirty="0"/>
              <a:t>Lists all recorded files in the database</a:t>
            </a:r>
            <a:endParaRPr lang="en-US" dirty="0"/>
          </a:p>
        </p:txBody>
      </p:sp>
    </p:spTree>
    <p:extLst>
      <p:ext uri="{BB962C8B-B14F-4D97-AF65-F5344CB8AC3E}">
        <p14:creationId xmlns:p14="http://schemas.microsoft.com/office/powerpoint/2010/main" val="2907650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sz="1800" dirty="0"/>
              <a:t>vcdb dumpverbs</a:t>
            </a:r>
          </a:p>
          <a:p>
            <a:pPr lvl="3"/>
            <a:r>
              <a:rPr lang="en-US" sz="1600" dirty="0"/>
              <a:t>Dump all verbs used during the build</a:t>
            </a:r>
          </a:p>
          <a:p>
            <a:pPr lvl="1"/>
            <a:r>
              <a:rPr lang="en-US" sz="1800" dirty="0"/>
              <a:t>vcdb –cmd-verb=gcc.exe dumpcommands</a:t>
            </a:r>
          </a:p>
          <a:p>
            <a:pPr lvl="3"/>
            <a:r>
              <a:rPr lang="en-US" sz="1600" dirty="0"/>
              <a:t>Dump all commands used </a:t>
            </a:r>
            <a:r>
              <a:rPr lang="en-US" sz="1600" dirty="0" err="1"/>
              <a:t>durning</a:t>
            </a:r>
            <a:r>
              <a:rPr lang="en-US" sz="1600" dirty="0"/>
              <a:t> </a:t>
            </a:r>
            <a:r>
              <a:rPr lang="en-US" sz="1600" dirty="0" err="1"/>
              <a:t>buld</a:t>
            </a:r>
            <a:r>
              <a:rPr lang="en-US" sz="1600" dirty="0"/>
              <a:t>.</a:t>
            </a:r>
          </a:p>
          <a:p>
            <a:pPr lvl="1"/>
            <a:r>
              <a:rPr lang="en-US" sz="1800" dirty="0"/>
              <a:t>vcdb --cmd-verb=gcc.exe --file=lapi.c getcommand</a:t>
            </a:r>
          </a:p>
          <a:p>
            <a:pPr lvl="3"/>
            <a:r>
              <a:rPr lang="en-US" sz="1600" dirty="0"/>
              <a:t>Returns the compile command for a specific file.</a:t>
            </a:r>
          </a:p>
          <a:p>
            <a:pPr lvl="1"/>
            <a:r>
              <a:rPr lang="en-US" sz="1800" dirty="0"/>
              <a:t>vcdb --cmd-verb=gcc.exe --cflag=-c --outputflag=-o  getapps</a:t>
            </a:r>
          </a:p>
          <a:p>
            <a:pPr lvl="3"/>
            <a:r>
              <a:rPr lang="en-US" sz="1600" dirty="0"/>
              <a:t>Returns a list of the application output files.</a:t>
            </a:r>
          </a:p>
        </p:txBody>
      </p:sp>
      <p:sp>
        <p:nvSpPr>
          <p:cNvPr id="4" name="Textplatzhalter 3">
            <a:extLst>
              <a:ext uri="{FF2B5EF4-FFF2-40B4-BE49-F238E27FC236}">
                <a16:creationId xmlns:a16="http://schemas.microsoft.com/office/drawing/2014/main" id="{4187AF29-B034-4E13-82D8-C03C32F05C6C}"/>
              </a:ext>
            </a:extLst>
          </p:cNvPr>
          <p:cNvSpPr>
            <a:spLocks noGrp="1"/>
          </p:cNvSpPr>
          <p:nvPr>
            <p:ph type="body" sz="quarter" idx="12"/>
          </p:nvPr>
        </p:nvSpPr>
        <p:spPr/>
        <p:txBody>
          <a:bodyPr/>
          <a:lstStyle/>
          <a:p>
            <a:r>
              <a:rPr lang="en-US" dirty="0"/>
              <a:t>vcdb examples</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316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4"/>
              </a:rPr>
              <a:t>Link to Lab:  Workflow Preparation</a:t>
            </a:r>
            <a:endParaRPr lang="en-US" dirty="0">
              <a:solidFill>
                <a:srgbClr val="B70032"/>
              </a:solidFill>
              <a:hlinkClick r:id="" action="ppaction://noaction">
                <a:extLst>
                  <a:ext uri="{A12FA001-AC4F-418D-AE19-62706E023703}">
                    <ahyp:hlinkClr xmlns:ahyp="http://schemas.microsoft.com/office/drawing/2018/hyperlinkcolor" val="tx"/>
                  </a:ext>
                </a:extLst>
              </a:hlinkClick>
            </a:endParaRP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ED5BE37-67F5-4A9A-B539-4940B54BD0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3916F4E-201C-41B9-AF6B-AA53AC51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09395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22F83E0-46E0-4981-B3B6-8698D72E4270}"/>
              </a:ext>
            </a:extLst>
          </p:cNvPr>
          <p:cNvSpPr>
            <a:spLocks noGrp="1"/>
          </p:cNvSpPr>
          <p:nvPr>
            <p:ph type="body" sz="quarter" idx="12"/>
          </p:nvPr>
        </p:nvSpPr>
        <p:spPr/>
        <p:txBody>
          <a:bodyPr/>
          <a:lstStyle/>
          <a:p>
            <a:r>
              <a:rPr lang="en-US" dirty="0"/>
              <a:t>Quiz:  Where should the VectorCAST working folder be located?</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621465" cy="461665"/>
          </a:xfrm>
          <a:prstGeom prst="rect">
            <a:avLst/>
          </a:prstGeom>
          <a:noFill/>
        </p:spPr>
        <p:txBody>
          <a:bodyPr wrap="square" rtlCol="0">
            <a:spAutoFit/>
          </a:bodyPr>
          <a:lstStyle/>
          <a:p>
            <a:r>
              <a:rPr lang="en-US" sz="2400" dirty="0"/>
              <a:t>Anywhere on the hard drive.</a:t>
            </a:r>
          </a:p>
        </p:txBody>
      </p:sp>
      <p:sp>
        <p:nvSpPr>
          <p:cNvPr id="11" name="TextBox 10"/>
          <p:cNvSpPr txBox="1"/>
          <p:nvPr/>
        </p:nvSpPr>
        <p:spPr>
          <a:xfrm>
            <a:off x="3543297" y="3310266"/>
            <a:ext cx="6621466" cy="461665"/>
          </a:xfrm>
          <a:prstGeom prst="rect">
            <a:avLst/>
          </a:prstGeom>
          <a:noFill/>
        </p:spPr>
        <p:txBody>
          <a:bodyPr wrap="square" rtlCol="0">
            <a:spAutoFit/>
          </a:bodyPr>
          <a:lstStyle/>
          <a:p>
            <a:r>
              <a:rPr lang="en-US" sz="2400" dirty="0"/>
              <a:t>In “My Documents” folder</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Relative to the code under test</a:t>
            </a:r>
          </a:p>
        </p:txBody>
      </p:sp>
    </p:spTree>
    <p:extLst>
      <p:ext uri="{BB962C8B-B14F-4D97-AF65-F5344CB8AC3E}">
        <p14:creationId xmlns:p14="http://schemas.microsoft.com/office/powerpoint/2010/main" val="4257708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B0792A4-A137-465E-B810-0D8EEDD6A4F9}"/>
              </a:ext>
            </a:extLst>
          </p:cNvPr>
          <p:cNvSpPr>
            <a:spLocks noGrp="1"/>
          </p:cNvSpPr>
          <p:nvPr>
            <p:ph type="body" sz="quarter" idx="12"/>
          </p:nvPr>
        </p:nvSpPr>
        <p:spPr>
          <a:xfrm>
            <a:off x="666000" y="630000"/>
            <a:ext cx="9887700" cy="324000"/>
          </a:xfrm>
        </p:spPr>
        <p:txBody>
          <a:bodyPr/>
          <a:lstStyle/>
          <a:p>
            <a:r>
              <a:rPr lang="en-US" dirty="0"/>
              <a:t>If spaces exist in a file path that VectorCAST uses, what should be done?</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Nothing</a:t>
            </a:r>
          </a:p>
        </p:txBody>
      </p:sp>
      <p:sp>
        <p:nvSpPr>
          <p:cNvPr id="11" name="TextBox 10"/>
          <p:cNvSpPr txBox="1"/>
          <p:nvPr/>
        </p:nvSpPr>
        <p:spPr>
          <a:xfrm>
            <a:off x="3543300" y="3310266"/>
            <a:ext cx="6115051" cy="461665"/>
          </a:xfrm>
          <a:prstGeom prst="rect">
            <a:avLst/>
          </a:prstGeom>
          <a:noFill/>
        </p:spPr>
        <p:txBody>
          <a:bodyPr wrap="square" rtlCol="0">
            <a:spAutoFit/>
          </a:bodyPr>
          <a:lstStyle/>
          <a:p>
            <a:r>
              <a:rPr lang="en-US" sz="2400" dirty="0"/>
              <a:t>Use DOS 8.3 File Name format</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Change the folder names with spaces</a:t>
            </a:r>
          </a:p>
        </p:txBody>
      </p:sp>
    </p:spTree>
    <p:extLst>
      <p:ext uri="{BB962C8B-B14F-4D97-AF65-F5344CB8AC3E}">
        <p14:creationId xmlns:p14="http://schemas.microsoft.com/office/powerpoint/2010/main" val="1386345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468D088-6134-4330-8379-C700923E1BC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8ABF40-E3C2-4E66-AE18-8B73C1D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8881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buChar char="u"/>
            </a:pPr>
            <a:r>
              <a:rPr lang="en-US" dirty="0"/>
              <a:t>Template Unit Test Environment</a:t>
            </a:r>
          </a:p>
          <a:p>
            <a:pPr lvl="1"/>
            <a:r>
              <a:rPr lang="en-US" dirty="0"/>
              <a:t>Create a VectorCAST Project based off of template environment</a:t>
            </a:r>
          </a:p>
          <a:p>
            <a:pPr lvl="1"/>
            <a:r>
              <a:rPr lang="en-US" dirty="0"/>
              <a:t>Promote/demote configuration settings</a:t>
            </a:r>
          </a:p>
          <a:p>
            <a:pPr lvl="1"/>
            <a:endParaRPr lang="en-US" dirty="0"/>
          </a:p>
          <a:p>
            <a:pPr lvl="1"/>
            <a:endParaRPr lang="en-US" dirty="0"/>
          </a:p>
        </p:txBody>
      </p:sp>
      <p:sp>
        <p:nvSpPr>
          <p:cNvPr id="2" name="Textplatzhalter 1">
            <a:extLst>
              <a:ext uri="{FF2B5EF4-FFF2-40B4-BE49-F238E27FC236}">
                <a16:creationId xmlns:a16="http://schemas.microsoft.com/office/drawing/2014/main" id="{A6BDFB74-6107-4DC0-A800-0B66D68A6DE5}"/>
              </a:ext>
            </a:extLst>
          </p:cNvPr>
          <p:cNvSpPr>
            <a:spLocks noGrp="1"/>
          </p:cNvSpPr>
          <p:nvPr>
            <p:ph type="body" sz="quarter" idx="12"/>
          </p:nvPr>
        </p:nvSpPr>
        <p:spPr/>
        <p:txBody>
          <a:bodyPr/>
          <a:lstStyle/>
          <a:p>
            <a:r>
              <a:rPr lang="en-US" dirty="0"/>
              <a:t>Unit Test Workflow Overview</a:t>
            </a:r>
          </a:p>
        </p:txBody>
      </p:sp>
      <p:sp>
        <p:nvSpPr>
          <p:cNvPr id="3" name="Title 2"/>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11997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sz="quarter" idx="13"/>
          </p:nvPr>
        </p:nvSpPr>
        <p:spPr/>
        <p:txBody>
          <a:bodyPr/>
          <a:lstStyle/>
          <a:p>
            <a:r>
              <a:rPr lang="en-US" dirty="0"/>
              <a:t>Create a stand-alone unit test environment</a:t>
            </a:r>
          </a:p>
          <a:p>
            <a:pPr lvl="2"/>
            <a:r>
              <a:rPr lang="en-US" dirty="0"/>
              <a:t>Start off with a relatively “simple” file</a:t>
            </a:r>
          </a:p>
          <a:p>
            <a:pPr lvl="3"/>
            <a:endParaRPr lang="en-US" dirty="0"/>
          </a:p>
          <a:p>
            <a:pPr lvl="1">
              <a:buNone/>
            </a:pPr>
            <a:r>
              <a:rPr lang="en-US" dirty="0"/>
              <a:t>Mitigate as many outside influences as possible</a:t>
            </a:r>
          </a:p>
          <a:p>
            <a:pPr lvl="2"/>
            <a:r>
              <a:rPr lang="en-US" dirty="0"/>
              <a:t>VectorCAST Project Manager </a:t>
            </a:r>
          </a:p>
          <a:p>
            <a:pPr lvl="1">
              <a:buNone/>
            </a:pPr>
            <a:endParaRPr lang="en-US" dirty="0"/>
          </a:p>
          <a:p>
            <a:pPr lvl="1">
              <a:buNone/>
            </a:pPr>
            <a:r>
              <a:rPr lang="en-US" dirty="0"/>
              <a:t>Runtime Support Package (RSP) development</a:t>
            </a:r>
          </a:p>
          <a:p>
            <a:pPr lvl="2"/>
            <a:r>
              <a:rPr lang="en-US" dirty="0"/>
              <a:t>Ensure that VectorCAST can:</a:t>
            </a:r>
          </a:p>
          <a:p>
            <a:pPr lvl="3"/>
            <a:r>
              <a:rPr lang="en-US" dirty="0"/>
              <a:t>Load instrumented code on the target</a:t>
            </a:r>
          </a:p>
          <a:p>
            <a:pPr lvl="3"/>
            <a:r>
              <a:rPr lang="en-US" dirty="0"/>
              <a:t>Receive coverage information from target</a:t>
            </a:r>
          </a:p>
          <a:p>
            <a:pPr lvl="3"/>
            <a:r>
              <a:rPr lang="en-US" dirty="0"/>
              <a:t>Target can be a simulator</a:t>
            </a:r>
          </a:p>
          <a:p>
            <a:pPr lvl="1">
              <a:buNone/>
            </a:pPr>
            <a:r>
              <a:rPr lang="en-US" dirty="0"/>
              <a:t>Support files</a:t>
            </a:r>
          </a:p>
          <a:p>
            <a:pPr lvl="2"/>
            <a:r>
              <a:rPr lang="en-US" dirty="0"/>
              <a:t>Directory containing supplementary files</a:t>
            </a:r>
          </a:p>
          <a:p>
            <a:pPr lvl="3"/>
            <a:r>
              <a:rPr lang="en-US" dirty="0"/>
              <a:t>Custom linker files</a:t>
            </a:r>
          </a:p>
          <a:p>
            <a:pPr lvl="3"/>
            <a:r>
              <a:rPr lang="en-US" dirty="0"/>
              <a:t>Intrinsics</a:t>
            </a:r>
          </a:p>
          <a:p>
            <a:pPr lvl="3"/>
            <a:r>
              <a:rPr lang="en-US" dirty="0"/>
              <a:t>Start-up scripts</a:t>
            </a:r>
          </a:p>
          <a:p>
            <a:pPr lvl="1">
              <a:buNone/>
            </a:pPr>
            <a:r>
              <a:rPr lang="en-US" dirty="0"/>
              <a:t>Create a VectorCAST Project based off of template environment</a:t>
            </a:r>
          </a:p>
          <a:p>
            <a:pPr lvl="2"/>
            <a:r>
              <a:rPr lang="en-US" dirty="0"/>
              <a:t>Import compiler and RSP settings using the template environment’s CCAST_.CFG</a:t>
            </a:r>
          </a:p>
        </p:txBody>
      </p:sp>
      <p:sp>
        <p:nvSpPr>
          <p:cNvPr id="2" name="Textplatzhalter 1">
            <a:extLst>
              <a:ext uri="{FF2B5EF4-FFF2-40B4-BE49-F238E27FC236}">
                <a16:creationId xmlns:a16="http://schemas.microsoft.com/office/drawing/2014/main" id="{BF74CC9B-3B6C-4766-947E-04E75C62EED6}"/>
              </a:ext>
            </a:extLst>
          </p:cNvPr>
          <p:cNvSpPr>
            <a:spLocks noGrp="1"/>
          </p:cNvSpPr>
          <p:nvPr>
            <p:ph type="body" sz="quarter" idx="12"/>
          </p:nvPr>
        </p:nvSpPr>
        <p:spPr/>
        <p:txBody>
          <a:bodyPr/>
          <a:lstStyle/>
          <a:p>
            <a:r>
              <a:rPr lang="en-US" dirty="0"/>
              <a:t>Template Unit Test Environment</a:t>
            </a:r>
          </a:p>
        </p:txBody>
      </p:sp>
      <p:sp>
        <p:nvSpPr>
          <p:cNvPr id="72706" name="Rectangle 4"/>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123362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dirty="0"/>
              <a:t>Company Overview</a:t>
            </a:r>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critical</a:t>
            </a: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10879888" cy="5220000"/>
          </a:xfrm>
        </p:spPr>
        <p:txBody>
          <a:bodyPr/>
          <a:lstStyle/>
          <a:p>
            <a:r>
              <a:rPr lang="en-US" dirty="0"/>
              <a:t>Provides an interface layer of communication when testing on an embedded target.</a:t>
            </a:r>
          </a:p>
          <a:p>
            <a:pPr lvl="2"/>
            <a:r>
              <a:rPr lang="en-US" dirty="0"/>
              <a:t>Test case execution can be done on an embedded target environment.</a:t>
            </a:r>
          </a:p>
          <a:p>
            <a:pPr lvl="2"/>
            <a:r>
              <a:rPr lang="en-US" dirty="0"/>
              <a:t>Test software that cannot be tested on host due to target dependencies.</a:t>
            </a:r>
          </a:p>
          <a:p>
            <a:endParaRPr lang="en-US" dirty="0"/>
          </a:p>
          <a:p>
            <a:r>
              <a:rPr lang="en-US" dirty="0"/>
              <a:t>Target can be:</a:t>
            </a:r>
          </a:p>
          <a:p>
            <a:pPr lvl="2"/>
            <a:r>
              <a:rPr lang="en-US" dirty="0"/>
              <a:t>Host machine</a:t>
            </a:r>
          </a:p>
          <a:p>
            <a:pPr lvl="2"/>
            <a:r>
              <a:rPr lang="en-US" dirty="0"/>
              <a:t>Simulator – vVIRTUALtarget, TRACE32, uVision, etc.</a:t>
            </a:r>
          </a:p>
          <a:p>
            <a:pPr lvl="2"/>
            <a:r>
              <a:rPr lang="en-US" dirty="0"/>
              <a:t>Remote target platform</a:t>
            </a:r>
          </a:p>
          <a:p>
            <a:endParaRPr lang="en-US" dirty="0"/>
          </a:p>
          <a:p>
            <a:r>
              <a:rPr lang="en-US" dirty="0"/>
              <a:t>Architecture of target is not important. </a:t>
            </a:r>
          </a:p>
          <a:p>
            <a:pPr lvl="2"/>
            <a:r>
              <a:rPr lang="en-US" dirty="0"/>
              <a:t>VectorCAST only needs a mechanism to send and retrieve ASCII test data to and from the test harness.</a:t>
            </a:r>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Runtime Support Package</a:t>
            </a:r>
          </a:p>
        </p:txBody>
      </p:sp>
      <p:sp>
        <p:nvSpPr>
          <p:cNvPr id="74754" name="Rectangle 10"/>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7105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5292000" cy="5220000"/>
          </a:xfrm>
        </p:spPr>
        <p:txBody>
          <a:bodyPr/>
          <a:lstStyle/>
          <a:p>
            <a:r>
              <a:rPr lang="en-US" dirty="0"/>
              <a:t>Controls how VectorCAST interfaces with specific compiler and target.</a:t>
            </a:r>
          </a:p>
          <a:p>
            <a:endParaRPr lang="en-US" dirty="0"/>
          </a:p>
          <a:p>
            <a:r>
              <a:rPr lang="en-US" dirty="0"/>
              <a:t>VectorCAST automatically fills out this command based on the compiler template chosen.</a:t>
            </a:r>
          </a:p>
          <a:p>
            <a:pPr lvl="2"/>
            <a:r>
              <a:rPr lang="en-US" dirty="0"/>
              <a:t>Scripts in VCAST/DATA</a:t>
            </a:r>
          </a:p>
          <a:p>
            <a:pPr lvl="3"/>
            <a:r>
              <a:rPr lang="en-US" dirty="0"/>
              <a:t>Windows and Linux scripts</a:t>
            </a:r>
          </a:p>
          <a:p>
            <a:endParaRPr lang="en-US" dirty="0"/>
          </a:p>
          <a:p>
            <a:r>
              <a:rPr lang="en-US" dirty="0"/>
              <a:t>Two types of entries:</a:t>
            </a:r>
          </a:p>
          <a:p>
            <a:pPr lvl="2"/>
            <a:r>
              <a:rPr lang="en-US" dirty="0"/>
              <a:t>Actual command sequence used to execute the cross-compiled program</a:t>
            </a:r>
          </a:p>
          <a:p>
            <a:pPr lvl="3"/>
            <a:r>
              <a:rPr lang="en-US" dirty="0"/>
              <a:t>GHS: simarm</a:t>
            </a:r>
          </a:p>
          <a:p>
            <a:pPr lvl="2"/>
            <a:r>
              <a:rPr lang="en-US" dirty="0"/>
              <a:t>“Flag” command that tells VectorCAST to use a series of built-in command sequences to execute the target program.</a:t>
            </a:r>
          </a:p>
          <a:p>
            <a:pPr lvl="3"/>
            <a:r>
              <a:rPr lang="en-US" dirty="0"/>
              <a:t>IAR ARM9 ver 5: &lt;&lt;iar_5x_tgt&gt;&gt;</a:t>
            </a:r>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Execute Command</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837281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Retrieve build flags and settings from vcshell database or build log.</a:t>
            </a:r>
          </a:p>
          <a:p>
            <a:pPr lvl="2"/>
            <a:endParaRPr lang="en-US" dirty="0"/>
          </a:p>
          <a:p>
            <a:pPr lvl="1">
              <a:buChar char="u"/>
            </a:pPr>
            <a:r>
              <a:rPr lang="en-US" dirty="0"/>
              <a:t>Parse Command Line</a:t>
            </a:r>
          </a:p>
          <a:p>
            <a:pPr lvl="2"/>
            <a:r>
              <a:rPr lang="en-US" dirty="0"/>
              <a:t>Automatically extract include paths (-I) and defined variables (-D).</a:t>
            </a:r>
          </a:p>
          <a:p>
            <a:pPr lvl="2"/>
            <a:r>
              <a:rPr lang="en-US" dirty="0"/>
              <a:t>Convenient for complex compiler options</a:t>
            </a:r>
          </a:p>
          <a:p>
            <a:endParaRPr lang="en-US" dirty="0"/>
          </a:p>
          <a:p>
            <a:pPr lvl="1">
              <a:buChar char="u"/>
            </a:pPr>
            <a:r>
              <a:rPr lang="en-US" dirty="0"/>
              <a:t>Test Settings</a:t>
            </a:r>
          </a:p>
          <a:p>
            <a:pPr lvl="2"/>
            <a:r>
              <a:rPr lang="en-US" dirty="0"/>
              <a:t>Used to determine if theses compiler settings will work when building an environment.</a:t>
            </a:r>
          </a:p>
          <a:p>
            <a:pPr lvl="2"/>
            <a:r>
              <a:rPr lang="en-US" dirty="0"/>
              <a:t>Reasons why compiler settings won’t work</a:t>
            </a:r>
          </a:p>
          <a:p>
            <a:pPr lvl="3"/>
            <a:r>
              <a:rPr lang="en-US" dirty="0"/>
              <a:t>Missing defined variables</a:t>
            </a:r>
          </a:p>
          <a:p>
            <a:pPr lvl="3"/>
            <a:r>
              <a:rPr lang="en-US" dirty="0"/>
              <a:t>Source directories not in correct order</a:t>
            </a:r>
          </a:p>
          <a:p>
            <a:pPr lvl="3"/>
            <a:r>
              <a:rPr lang="en-US" dirty="0"/>
              <a:t>Missing library include directories</a:t>
            </a:r>
          </a:p>
          <a:p>
            <a:endParaRPr lang="en-US" dirty="0"/>
          </a:p>
          <a:p>
            <a:pPr lvl="1">
              <a:buChar char="u"/>
            </a:pPr>
            <a:r>
              <a:rPr lang="en-US" dirty="0"/>
              <a:t>Enter Preprocessor, compile and linker commands in the appropriate fields</a:t>
            </a:r>
          </a:p>
          <a:p>
            <a:endParaRPr lang="en-US" dirty="0"/>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Parse Command Line and Test Settings Utilities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289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VectorCAST uses 3</a:t>
            </a:r>
            <a:r>
              <a:rPr lang="en-US" baseline="30000" dirty="0"/>
              <a:t>rd</a:t>
            </a:r>
            <a:r>
              <a:rPr lang="en-US" dirty="0"/>
              <a:t> party parser (EDG)</a:t>
            </a:r>
          </a:p>
          <a:p>
            <a:endParaRPr lang="en-US" dirty="0"/>
          </a:p>
          <a:p>
            <a:r>
              <a:rPr lang="en-US" dirty="0"/>
              <a:t>Flags are acquired from VectorCAST support</a:t>
            </a:r>
          </a:p>
          <a:p>
            <a:endParaRPr lang="en-US" dirty="0"/>
          </a:p>
          <a:p>
            <a:r>
              <a:rPr lang="en-US" dirty="0"/>
              <a:t>Common flags</a:t>
            </a:r>
          </a:p>
          <a:p>
            <a:pPr lvl="1">
              <a:buFont typeface="Wingdings 3" panose="05040102010807070707" pitchFamily="18" charset="2"/>
              <a:buChar char="u"/>
            </a:pPr>
            <a:r>
              <a:rPr lang="en-US" dirty="0"/>
              <a:t>--define_macro=</a:t>
            </a:r>
          </a:p>
          <a:p>
            <a:pPr lvl="1">
              <a:buChar char="u"/>
            </a:pPr>
            <a:r>
              <a:rPr lang="en-US" dirty="0"/>
              <a:t>--64_bit_target</a:t>
            </a:r>
          </a:p>
          <a:p>
            <a:endParaRPr lang="en-US" dirty="0"/>
          </a:p>
          <a:p>
            <a:r>
              <a:rPr lang="en-US" dirty="0"/>
              <a:t>Mixture of C and C++</a:t>
            </a:r>
          </a:p>
          <a:p>
            <a:pPr lvl="1">
              <a:buChar char="u"/>
            </a:pPr>
            <a:r>
              <a:rPr lang="en-US" dirty="0"/>
              <a:t>C parser flags are entered on Mixed C/C++ tab</a:t>
            </a:r>
          </a:p>
          <a:p>
            <a:pPr lvl="1">
              <a:buChar char="u"/>
            </a:pPr>
            <a:r>
              <a:rPr lang="en-US" dirty="0"/>
              <a:t>C++ entered on Language tab</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Parser Flags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6" cy="5219699"/>
          </a:xfrm>
          <a:prstGeom prst="rect">
            <a:avLst/>
          </a:prstGeom>
        </p:spPr>
      </p:pic>
    </p:spTree>
    <p:extLst>
      <p:ext uri="{BB962C8B-B14F-4D97-AF65-F5344CB8AC3E}">
        <p14:creationId xmlns:p14="http://schemas.microsoft.com/office/powerpoint/2010/main" val="1754462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What does the preprocessor do?</a:t>
            </a:r>
          </a:p>
          <a:p>
            <a:pPr lvl="2"/>
            <a:r>
              <a:rPr lang="en-US" dirty="0"/>
              <a:t>Processes commands that begin with ‘#’ known as directives</a:t>
            </a:r>
          </a:p>
          <a:p>
            <a:pPr lvl="3"/>
            <a:r>
              <a:rPr lang="en-US" dirty="0"/>
              <a:t>Expands macros and included files</a:t>
            </a:r>
          </a:p>
          <a:p>
            <a:pPr lvl="3"/>
            <a:r>
              <a:rPr lang="en-US" dirty="0"/>
              <a:t>Replaces symbolic constants with actual values</a:t>
            </a:r>
          </a:p>
          <a:p>
            <a:pPr lvl="2"/>
            <a:r>
              <a:rPr lang="en-US" dirty="0"/>
              <a:t>Removes comments unless –C option is used.</a:t>
            </a:r>
          </a:p>
          <a:p>
            <a:pPr lvl="2"/>
            <a:endParaRPr lang="en-US" dirty="0"/>
          </a:p>
          <a:p>
            <a:r>
              <a:rPr lang="en-US" dirty="0"/>
              <a:t>Post-preprocess command allows you to specify a custom script that transforms non-standard code constructs into code suitable for the parser.</a:t>
            </a:r>
          </a:p>
          <a:p>
            <a:pPr lvl="2"/>
            <a:r>
              <a:rPr lang="en-US" dirty="0"/>
              <a:t>VectorCAST passes 3 arguments</a:t>
            </a:r>
          </a:p>
          <a:p>
            <a:pPr lvl="3"/>
            <a:r>
              <a:rPr lang="en-US" dirty="0"/>
              <a:t>Original file path</a:t>
            </a:r>
          </a:p>
          <a:p>
            <a:pPr lvl="3"/>
            <a:r>
              <a:rPr lang="en-US" dirty="0"/>
              <a:t>Preprocessor output file path</a:t>
            </a:r>
          </a:p>
          <a:p>
            <a:pPr lvl="3"/>
            <a:r>
              <a:rPr lang="en-US" dirty="0"/>
              <a:t>Path to an output file that does not yet exist   </a:t>
            </a:r>
          </a:p>
          <a:p>
            <a:endParaRPr lang="en-US" dirty="0"/>
          </a:p>
          <a:p>
            <a:r>
              <a:rPr lang="en-US" dirty="0"/>
              <a:t>Environment files are files that need to be copied into the environment directory during environment build or rebuild</a:t>
            </a:r>
          </a:p>
          <a:p>
            <a:pPr lvl="2"/>
            <a:r>
              <a:rPr lang="en-US" dirty="0"/>
              <a:t>Post-preprocess, start-up scripts, etc.</a:t>
            </a:r>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1556678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pPr>
              <a:buNone/>
            </a:pPr>
            <a:r>
              <a:rPr lang="en-US" dirty="0"/>
              <a:t>Collapse expanded header files</a:t>
            </a:r>
          </a:p>
          <a:p>
            <a:pPr lvl="2"/>
            <a:r>
              <a:rPr lang="en-US" dirty="0"/>
              <a:t>#include’s are expanded so that the compiler can find the header files</a:t>
            </a:r>
          </a:p>
          <a:p>
            <a:pPr lvl="3"/>
            <a:r>
              <a:rPr lang="en-US" dirty="0"/>
              <a:t>System header files are the interface between application code and system calls and libraries</a:t>
            </a:r>
          </a:p>
          <a:p>
            <a:pPr lvl="3"/>
            <a:r>
              <a:rPr lang="en-US" dirty="0"/>
              <a:t>User created header files are the interface between the source files for the application</a:t>
            </a:r>
          </a:p>
          <a:p>
            <a:pPr lvl="2"/>
            <a:r>
              <a:rPr lang="en-US" dirty="0"/>
              <a:t>During preprocessing the paths to header files and macros are expanded.</a:t>
            </a:r>
          </a:p>
          <a:p>
            <a:pPr lvl="3"/>
            <a:r>
              <a:rPr lang="en-US" dirty="0"/>
              <a:t>Header files are copied into build directory</a:t>
            </a:r>
          </a:p>
          <a:p>
            <a:pPr lvl="3"/>
            <a:r>
              <a:rPr lang="en-US" dirty="0"/>
              <a:t>#include’s are collapsed to original statement</a:t>
            </a:r>
          </a:p>
          <a:p>
            <a:pPr lvl="3"/>
            <a:r>
              <a:rPr lang="en-US" dirty="0"/>
              <a:t>To save preprocessed output use --save-temps</a:t>
            </a:r>
          </a:p>
          <a:p>
            <a:pPr lvl="2"/>
            <a:endParaRPr lang="en-US" dirty="0"/>
          </a:p>
          <a:p>
            <a:pPr>
              <a:buNone/>
            </a:pPr>
            <a:endParaRPr lang="en-US" dirty="0"/>
          </a:p>
          <a:p>
            <a:pPr>
              <a:buNone/>
            </a:pPr>
            <a:r>
              <a:rPr lang="en-US" dirty="0"/>
              <a:t>This option is set by the chosen template.</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 cont.</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2455120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2977E-EAC9-4A98-BCBB-E0C9A3CD8E76}"/>
              </a:ext>
            </a:extLst>
          </p:cNvPr>
          <p:cNvSpPr>
            <a:spLocks noGrp="1"/>
          </p:cNvSpPr>
          <p:nvPr>
            <p:ph sz="quarter" idx="13"/>
          </p:nvPr>
        </p:nvSpPr>
        <p:spPr/>
        <p:txBody>
          <a:bodyPr/>
          <a:lstStyle/>
          <a:p>
            <a:r>
              <a:rPr lang="en-US" sz="2000" dirty="0"/>
              <a:t>Save the configuration file from the template environment in the Support Files folder.</a:t>
            </a:r>
          </a:p>
          <a:p>
            <a:pPr lvl="2"/>
            <a:r>
              <a:rPr lang="en-US" sz="2000" dirty="0"/>
              <a:t>Used as a backup</a:t>
            </a:r>
          </a:p>
          <a:p>
            <a:endParaRPr lang="en-US" sz="2000" dirty="0"/>
          </a:p>
          <a:p>
            <a:r>
              <a:rPr lang="en-US" sz="2000" dirty="0"/>
              <a:t>The configuration file that was generated for the template environment is used to create a VectorCAST Project.</a:t>
            </a:r>
          </a:p>
          <a:p>
            <a:pPr lvl="2"/>
            <a:r>
              <a:rPr lang="en-US" sz="2000" dirty="0"/>
              <a:t>Compiler node created with all configuration settings</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D1AF94BD-1A90-4AFB-9DB2-79F20B152DEF}"/>
              </a:ext>
            </a:extLst>
          </p:cNvPr>
          <p:cNvSpPr>
            <a:spLocks noGrp="1"/>
          </p:cNvSpPr>
          <p:nvPr>
            <p:ph type="body" sz="quarter" idx="12"/>
          </p:nvPr>
        </p:nvSpPr>
        <p:spPr/>
        <p:txBody>
          <a:bodyPr/>
          <a:lstStyle/>
          <a:p>
            <a:r>
              <a:rPr lang="en-US" dirty="0"/>
              <a:t>Create VectorCAST Project</a:t>
            </a:r>
          </a:p>
        </p:txBody>
      </p:sp>
      <p:sp>
        <p:nvSpPr>
          <p:cNvPr id="4" name="Title 3">
            <a:extLst>
              <a:ext uri="{FF2B5EF4-FFF2-40B4-BE49-F238E27FC236}">
                <a16:creationId xmlns:a16="http://schemas.microsoft.com/office/drawing/2014/main" id="{AF393581-789A-4E8F-927C-0C4656F37A30}"/>
              </a:ext>
            </a:extLst>
          </p:cNvPr>
          <p:cNvSpPr>
            <a:spLocks noGrp="1"/>
          </p:cNvSpPr>
          <p:nvPr>
            <p:ph type="title"/>
          </p:nvPr>
        </p:nvSpPr>
        <p:spPr/>
        <p:txBody>
          <a:bodyPr/>
          <a:lstStyle/>
          <a:p>
            <a:r>
              <a:rPr lang="en-US" dirty="0"/>
              <a:t>Lecture:  Unit Test Workflow</a:t>
            </a:r>
          </a:p>
        </p:txBody>
      </p:sp>
      <p:pic>
        <p:nvPicPr>
          <p:cNvPr id="8" name="Picture 7">
            <a:extLst>
              <a:ext uri="{FF2B5EF4-FFF2-40B4-BE49-F238E27FC236}">
                <a16:creationId xmlns:a16="http://schemas.microsoft.com/office/drawing/2014/main" id="{032B9414-D836-4102-B8DF-B6A98AAC2AF8}"/>
              </a:ext>
            </a:extLst>
          </p:cNvPr>
          <p:cNvPicPr>
            <a:picLocks noChangeAspect="1"/>
          </p:cNvPicPr>
          <p:nvPr/>
        </p:nvPicPr>
        <p:blipFill>
          <a:blip r:embed="rId3"/>
          <a:stretch>
            <a:fillRect/>
          </a:stretch>
        </p:blipFill>
        <p:spPr>
          <a:xfrm>
            <a:off x="3866957" y="4100407"/>
            <a:ext cx="4458086" cy="1158340"/>
          </a:xfrm>
          <a:prstGeom prst="rect">
            <a:avLst/>
          </a:prstGeom>
        </p:spPr>
      </p:pic>
    </p:spTree>
    <p:extLst>
      <p:ext uri="{BB962C8B-B14F-4D97-AF65-F5344CB8AC3E}">
        <p14:creationId xmlns:p14="http://schemas.microsoft.com/office/powerpoint/2010/main" val="1343419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1FE299-A081-4F4F-8D03-E74FD220A61D}"/>
              </a:ext>
            </a:extLst>
          </p:cNvPr>
          <p:cNvSpPr>
            <a:spLocks noGrp="1"/>
          </p:cNvSpPr>
          <p:nvPr>
            <p:ph sz="quarter" idx="13"/>
          </p:nvPr>
        </p:nvSpPr>
        <p:spPr/>
        <p:txBody>
          <a:bodyPr/>
          <a:lstStyle/>
          <a:p>
            <a:r>
              <a:rPr lang="en-US" sz="2000" dirty="0"/>
              <a:t>Import the template environment by using the *.env script</a:t>
            </a:r>
          </a:p>
          <a:p>
            <a:pPr lvl="2"/>
            <a:r>
              <a:rPr lang="en-US" sz="2000" dirty="0"/>
              <a:t>Settings from the compiler node are automatically inherited</a:t>
            </a:r>
          </a:p>
          <a:p>
            <a:pPr indent="-252000">
              <a:buNone/>
            </a:pPr>
            <a:endParaRPr lang="en-US" sz="2000" dirty="0"/>
          </a:p>
          <a:p>
            <a:pPr indent="-252000">
              <a:buNone/>
            </a:pPr>
            <a:r>
              <a:rPr lang="en-US" sz="2000" dirty="0"/>
              <a:t>Right click on the Group node and create the unit test environment from script</a:t>
            </a:r>
          </a:p>
        </p:txBody>
      </p:sp>
      <p:sp>
        <p:nvSpPr>
          <p:cNvPr id="3" name="Text Placeholder 2">
            <a:extLst>
              <a:ext uri="{FF2B5EF4-FFF2-40B4-BE49-F238E27FC236}">
                <a16:creationId xmlns:a16="http://schemas.microsoft.com/office/drawing/2014/main" id="{989BDA93-4F75-402C-A21F-6AE89BD8A637}"/>
              </a:ext>
            </a:extLst>
          </p:cNvPr>
          <p:cNvSpPr>
            <a:spLocks noGrp="1"/>
          </p:cNvSpPr>
          <p:nvPr>
            <p:ph type="body" sz="quarter" idx="12"/>
          </p:nvPr>
        </p:nvSpPr>
        <p:spPr/>
        <p:txBody>
          <a:bodyPr/>
          <a:lstStyle/>
          <a:p>
            <a:r>
              <a:rPr lang="en-US" dirty="0"/>
              <a:t>Import Template Environment</a:t>
            </a:r>
          </a:p>
        </p:txBody>
      </p:sp>
      <p:sp>
        <p:nvSpPr>
          <p:cNvPr id="4" name="Title 3">
            <a:extLst>
              <a:ext uri="{FF2B5EF4-FFF2-40B4-BE49-F238E27FC236}">
                <a16:creationId xmlns:a16="http://schemas.microsoft.com/office/drawing/2014/main" id="{5D55B88D-D3E8-437F-B592-F97B2C7F4FDB}"/>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A93A59B5-B395-4B10-AEFF-638760DB98E3}"/>
              </a:ext>
            </a:extLst>
          </p:cNvPr>
          <p:cNvPicPr>
            <a:picLocks noChangeAspect="1"/>
          </p:cNvPicPr>
          <p:nvPr/>
        </p:nvPicPr>
        <p:blipFill>
          <a:blip r:embed="rId3"/>
          <a:stretch>
            <a:fillRect/>
          </a:stretch>
        </p:blipFill>
        <p:spPr>
          <a:xfrm>
            <a:off x="3600701" y="3173627"/>
            <a:ext cx="4990598" cy="2424373"/>
          </a:xfrm>
          <a:prstGeom prst="rect">
            <a:avLst/>
          </a:prstGeom>
        </p:spPr>
      </p:pic>
    </p:spTree>
    <p:extLst>
      <p:ext uri="{BB962C8B-B14F-4D97-AF65-F5344CB8AC3E}">
        <p14:creationId xmlns:p14="http://schemas.microsoft.com/office/powerpoint/2010/main" val="789420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F4BB3-8041-458A-A9E1-169B76DB0C94}"/>
              </a:ext>
            </a:extLst>
          </p:cNvPr>
          <p:cNvSpPr>
            <a:spLocks noGrp="1"/>
          </p:cNvSpPr>
          <p:nvPr>
            <p:ph sz="quarter" idx="13"/>
          </p:nvPr>
        </p:nvSpPr>
        <p:spPr/>
        <p:txBody>
          <a:bodyPr/>
          <a:lstStyle/>
          <a:p>
            <a:r>
              <a:rPr lang="en-US" sz="2000" dirty="0"/>
              <a:t>Options and settings can easily be promoted/demoted to another configurable node</a:t>
            </a:r>
          </a:p>
          <a:p>
            <a:pPr lvl="2"/>
            <a:r>
              <a:rPr lang="en-US" sz="2000" dirty="0"/>
              <a:t>Configure options that are common to a particular node</a:t>
            </a:r>
          </a:p>
          <a:p>
            <a:pPr lvl="2"/>
            <a:r>
              <a:rPr lang="en-US" sz="2000" dirty="0"/>
              <a:t>Open the configuration editor for a node</a:t>
            </a:r>
          </a:p>
          <a:p>
            <a:pPr lvl="2"/>
            <a:r>
              <a:rPr lang="en-US" sz="2000" dirty="0"/>
              <a:t>Right click in the editor window and select Column Options</a:t>
            </a:r>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The column options will be displayed at the bottom of the configuration editor</a:t>
            </a:r>
          </a:p>
          <a:p>
            <a:pPr lvl="2"/>
            <a:r>
              <a:rPr lang="en-US" sz="2000" dirty="0"/>
              <a:t>Each column is a configurable node</a:t>
            </a:r>
          </a:p>
          <a:p>
            <a:pPr lvl="2"/>
            <a:r>
              <a:rPr lang="en-US" sz="2000" dirty="0"/>
              <a:t>Each node’s settings can be compared and promoted/demoted</a:t>
            </a:r>
          </a:p>
          <a:p>
            <a:pPr lvl="2"/>
            <a:r>
              <a:rPr lang="en-US" sz="2000" dirty="0"/>
              <a:t>Cells highlighted in yellow denote settings inheritance</a:t>
            </a:r>
          </a:p>
          <a:p>
            <a:pPr lvl="2"/>
            <a:r>
              <a:rPr lang="en-US" sz="2000" dirty="0"/>
              <a:t>Grey cells are not configured</a:t>
            </a:r>
          </a:p>
          <a:p>
            <a:pPr>
              <a:buNone/>
            </a:pPr>
            <a:endParaRPr lang="en-US" sz="2000" dirty="0"/>
          </a:p>
          <a:p>
            <a:pPr lvl="2"/>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6E732EE7-BA5C-454A-BC02-0D8C242954E9}"/>
              </a:ext>
            </a:extLst>
          </p:cNvPr>
          <p:cNvSpPr>
            <a:spLocks noGrp="1"/>
          </p:cNvSpPr>
          <p:nvPr>
            <p:ph type="body" sz="quarter" idx="12"/>
          </p:nvPr>
        </p:nvSpPr>
        <p:spPr/>
        <p:txBody>
          <a:bodyPr/>
          <a:lstStyle/>
          <a:p>
            <a:r>
              <a:rPr lang="en-US" dirty="0"/>
              <a:t>Promote and Demote Options</a:t>
            </a:r>
          </a:p>
        </p:txBody>
      </p:sp>
      <p:sp>
        <p:nvSpPr>
          <p:cNvPr id="4" name="Title 3">
            <a:extLst>
              <a:ext uri="{FF2B5EF4-FFF2-40B4-BE49-F238E27FC236}">
                <a16:creationId xmlns:a16="http://schemas.microsoft.com/office/drawing/2014/main" id="{2729274D-09D4-42E0-B99A-AF81EBD835A4}"/>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E362F766-3918-42C9-AE51-0B2596DD600D}"/>
              </a:ext>
            </a:extLst>
          </p:cNvPr>
          <p:cNvPicPr>
            <a:picLocks noChangeAspect="1"/>
          </p:cNvPicPr>
          <p:nvPr/>
        </p:nvPicPr>
        <p:blipFill>
          <a:blip r:embed="rId3"/>
          <a:stretch>
            <a:fillRect/>
          </a:stretch>
        </p:blipFill>
        <p:spPr>
          <a:xfrm>
            <a:off x="2102628" y="2817902"/>
            <a:ext cx="1225363" cy="1222196"/>
          </a:xfrm>
          <a:prstGeom prst="rect">
            <a:avLst/>
          </a:prstGeom>
        </p:spPr>
      </p:pic>
      <p:pic>
        <p:nvPicPr>
          <p:cNvPr id="6" name="Picture 5">
            <a:extLst>
              <a:ext uri="{FF2B5EF4-FFF2-40B4-BE49-F238E27FC236}">
                <a16:creationId xmlns:a16="http://schemas.microsoft.com/office/drawing/2014/main" id="{4CF015AF-342E-4035-95E2-0CF809824E45}"/>
              </a:ext>
            </a:extLst>
          </p:cNvPr>
          <p:cNvPicPr>
            <a:picLocks noChangeAspect="1"/>
          </p:cNvPicPr>
          <p:nvPr/>
        </p:nvPicPr>
        <p:blipFill>
          <a:blip r:embed="rId4"/>
          <a:stretch>
            <a:fillRect/>
          </a:stretch>
        </p:blipFill>
        <p:spPr>
          <a:xfrm>
            <a:off x="3904699" y="3185138"/>
            <a:ext cx="6002542" cy="526250"/>
          </a:xfrm>
          <a:prstGeom prst="rect">
            <a:avLst/>
          </a:prstGeom>
        </p:spPr>
      </p:pic>
    </p:spTree>
    <p:extLst>
      <p:ext uri="{BB962C8B-B14F-4D97-AF65-F5344CB8AC3E}">
        <p14:creationId xmlns:p14="http://schemas.microsoft.com/office/powerpoint/2010/main" val="4269827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9F6AEA-57A3-449C-AB68-6C95CE10DBAB}"/>
              </a:ext>
            </a:extLst>
          </p:cNvPr>
          <p:cNvPicPr>
            <a:picLocks noGrp="1" noChangeAspect="1"/>
          </p:cNvPicPr>
          <p:nvPr>
            <p:ph type="pic" sz="quarter" idx="14"/>
          </p:nvPr>
        </p:nvPicPr>
        <p:blipFill>
          <a:blip r:embed="rId3"/>
          <a:srcRect t="814" b="814"/>
          <a:stretch>
            <a:fillRect/>
          </a:stretch>
        </p:blipFill>
        <p:spPr>
          <a:prstGeom prst="rect">
            <a:avLst/>
          </a:prstGeom>
        </p:spPr>
      </p:pic>
      <p:sp>
        <p:nvSpPr>
          <p:cNvPr id="3" name="Text Placeholder 2">
            <a:extLst>
              <a:ext uri="{FF2B5EF4-FFF2-40B4-BE49-F238E27FC236}">
                <a16:creationId xmlns:a16="http://schemas.microsoft.com/office/drawing/2014/main" id="{CA391418-56CA-474B-BDAD-86D65DD8B66F}"/>
              </a:ext>
            </a:extLst>
          </p:cNvPr>
          <p:cNvSpPr>
            <a:spLocks noGrp="1"/>
          </p:cNvSpPr>
          <p:nvPr>
            <p:ph type="body" sz="quarter" idx="12"/>
          </p:nvPr>
        </p:nvSpPr>
        <p:spPr/>
        <p:txBody>
          <a:bodyPr/>
          <a:lstStyle/>
          <a:p>
            <a:r>
              <a:rPr lang="en-US" dirty="0"/>
              <a:t>Column Options</a:t>
            </a:r>
          </a:p>
        </p:txBody>
      </p:sp>
      <p:sp>
        <p:nvSpPr>
          <p:cNvPr id="4" name="Title 3">
            <a:extLst>
              <a:ext uri="{FF2B5EF4-FFF2-40B4-BE49-F238E27FC236}">
                <a16:creationId xmlns:a16="http://schemas.microsoft.com/office/drawing/2014/main" id="{53806D33-8B68-4A5D-8D70-D2DAFB242C4A}"/>
              </a:ext>
            </a:extLst>
          </p:cNvPr>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335827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dirty="0"/>
              <a:t>Company Overview</a:t>
            </a:r>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5&amp;return=true">
                  <a:extLst>
                    <a:ext uri="{A12FA001-AC4F-418D-AE19-62706E023703}">
                      <ahyp:hlinkClr xmlns:ahyp="http://schemas.microsoft.com/office/drawing/2018/hyperlinkcolor" val="tx"/>
                    </a:ext>
                  </a:extLst>
                </a:hlinkClick>
              </a:rPr>
              <a:t>Link to Lab: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8578ED-D27D-4615-8F70-8CBEFC75CB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F873E23-3987-4CE1-A86D-3BA0C845B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22618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System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64902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Where does VectorCAST/QA fit?</a:t>
            </a:r>
          </a:p>
          <a:p>
            <a:pPr lvl="1"/>
            <a:r>
              <a:rPr lang="en-US" sz="2000" dirty="0"/>
              <a:t>What is VectorCAST/QA?</a:t>
            </a:r>
          </a:p>
          <a:p>
            <a:pPr lvl="1"/>
            <a:r>
              <a:rPr lang="en-US" sz="2000" dirty="0"/>
              <a:t>Terminology</a:t>
            </a:r>
          </a:p>
          <a:p>
            <a:pPr lvl="1"/>
            <a:r>
              <a:rPr lang="en-US" sz="2000" dirty="0"/>
              <a:t>How the pieces fit together?</a:t>
            </a:r>
          </a:p>
          <a:p>
            <a:pPr lvl="1"/>
            <a:r>
              <a:rPr lang="en-US" sz="2000" dirty="0"/>
              <a:t>Steps to setup VectorCAST/QA</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System Test Workflow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521861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05301-11E3-43EE-BE59-5BBA5E354410}"/>
              </a:ext>
            </a:extLst>
          </p:cNvPr>
          <p:cNvSpPr>
            <a:spLocks noGrp="1"/>
          </p:cNvSpPr>
          <p:nvPr>
            <p:ph sz="quarter" idx="13"/>
          </p:nvPr>
        </p:nvSpPr>
        <p:spPr/>
        <p:txBody>
          <a:bodyPr/>
          <a:lstStyle/>
          <a:p>
            <a:r>
              <a:rPr lang="en-US" sz="2000" dirty="0"/>
              <a:t>VectorCAST QA is a system testing tool.</a:t>
            </a:r>
          </a:p>
          <a:p>
            <a:endParaRPr lang="en-US" sz="2000" dirty="0"/>
          </a:p>
          <a:p>
            <a:r>
              <a:rPr lang="en-US" sz="2000" dirty="0"/>
              <a:t>Unit testing</a:t>
            </a:r>
          </a:p>
          <a:p>
            <a:pPr lvl="2"/>
            <a:r>
              <a:rPr lang="en-US" sz="2000" dirty="0"/>
              <a:t>Instrument one file or a subset of files</a:t>
            </a:r>
          </a:p>
          <a:p>
            <a:pPr lvl="2"/>
            <a:r>
              <a:rPr lang="en-US" sz="2000" dirty="0"/>
              <a:t>Stub external dependencies</a:t>
            </a:r>
          </a:p>
          <a:p>
            <a:pPr lvl="2"/>
            <a:r>
              <a:rPr lang="en-US" sz="2000" dirty="0"/>
              <a:t>Set input and expected values</a:t>
            </a:r>
          </a:p>
          <a:p>
            <a:pPr>
              <a:buNone/>
            </a:pPr>
            <a:endParaRPr lang="en-US" sz="2000" dirty="0"/>
          </a:p>
          <a:p>
            <a:pPr>
              <a:buNone/>
            </a:pPr>
            <a:r>
              <a:rPr lang="en-US" sz="2000" dirty="0"/>
              <a:t>System testing</a:t>
            </a:r>
          </a:p>
          <a:p>
            <a:pPr lvl="2"/>
            <a:r>
              <a:rPr lang="en-US" sz="2000" dirty="0"/>
              <a:t>Entire application is instrumented</a:t>
            </a:r>
          </a:p>
          <a:p>
            <a:pPr lvl="2"/>
            <a:r>
              <a:rPr lang="en-US" sz="2000" dirty="0"/>
              <a:t>No stubbing</a:t>
            </a:r>
          </a:p>
          <a:p>
            <a:pPr lvl="2"/>
            <a:r>
              <a:rPr lang="en-US" sz="2000" dirty="0"/>
              <a:t>Exercise the application with scripts or manual testing procedures</a:t>
            </a:r>
          </a:p>
        </p:txBody>
      </p:sp>
      <p:sp>
        <p:nvSpPr>
          <p:cNvPr id="3" name="Text Placeholder 2">
            <a:extLst>
              <a:ext uri="{FF2B5EF4-FFF2-40B4-BE49-F238E27FC236}">
                <a16:creationId xmlns:a16="http://schemas.microsoft.com/office/drawing/2014/main" id="{8B13CCB4-9190-4E15-AEF9-92B854EE7CF7}"/>
              </a:ext>
            </a:extLst>
          </p:cNvPr>
          <p:cNvSpPr>
            <a:spLocks noGrp="1"/>
          </p:cNvSpPr>
          <p:nvPr>
            <p:ph type="body" sz="quarter" idx="12"/>
          </p:nvPr>
        </p:nvSpPr>
        <p:spPr/>
        <p:txBody>
          <a:bodyPr/>
          <a:lstStyle/>
          <a:p>
            <a:r>
              <a:rPr lang="en-US" dirty="0"/>
              <a:t>What is VectorCAST QA</a:t>
            </a:r>
          </a:p>
        </p:txBody>
      </p:sp>
      <p:sp>
        <p:nvSpPr>
          <p:cNvPr id="4" name="Title 3">
            <a:extLst>
              <a:ext uri="{FF2B5EF4-FFF2-40B4-BE49-F238E27FC236}">
                <a16:creationId xmlns:a16="http://schemas.microsoft.com/office/drawing/2014/main" id="{0DE0199A-EC04-4E05-B16D-AE08325DB988}"/>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4097674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09557-CC64-4F5A-A20E-E900383AFF54}"/>
              </a:ext>
            </a:extLst>
          </p:cNvPr>
          <p:cNvSpPr>
            <a:spLocks noGrp="1"/>
          </p:cNvSpPr>
          <p:nvPr>
            <p:ph type="pic" sz="quarter" idx="14"/>
          </p:nvPr>
        </p:nvSpPr>
        <p:spPr/>
      </p:sp>
      <p:sp>
        <p:nvSpPr>
          <p:cNvPr id="3" name="Text Placeholder 2">
            <a:extLst>
              <a:ext uri="{FF2B5EF4-FFF2-40B4-BE49-F238E27FC236}">
                <a16:creationId xmlns:a16="http://schemas.microsoft.com/office/drawing/2014/main" id="{DFD8C28C-B4DF-44C0-A77B-E3397BA6BFCF}"/>
              </a:ext>
            </a:extLst>
          </p:cNvPr>
          <p:cNvSpPr>
            <a:spLocks noGrp="1"/>
          </p:cNvSpPr>
          <p:nvPr>
            <p:ph type="body" sz="quarter" idx="12"/>
          </p:nvPr>
        </p:nvSpPr>
        <p:spPr/>
        <p:txBody>
          <a:bodyPr/>
          <a:lstStyle/>
          <a:p>
            <a:r>
              <a:rPr lang="en-US" dirty="0"/>
              <a:t>Where VectorCAST QA Fits into Your Development Process</a:t>
            </a:r>
          </a:p>
        </p:txBody>
      </p:sp>
      <p:sp>
        <p:nvSpPr>
          <p:cNvPr id="4" name="Title 3">
            <a:extLst>
              <a:ext uri="{FF2B5EF4-FFF2-40B4-BE49-F238E27FC236}">
                <a16:creationId xmlns:a16="http://schemas.microsoft.com/office/drawing/2014/main" id="{DEE52BD2-7C94-4DCD-8CED-2B92D5C76376}"/>
              </a:ext>
            </a:extLst>
          </p:cNvPr>
          <p:cNvSpPr>
            <a:spLocks noGrp="1"/>
          </p:cNvSpPr>
          <p:nvPr>
            <p:ph type="title"/>
          </p:nvPr>
        </p:nvSpPr>
        <p:spPr/>
        <p:txBody>
          <a:bodyPr/>
          <a:lstStyle/>
          <a:p>
            <a:r>
              <a:rPr lang="en-US" dirty="0"/>
              <a:t>Lecture: System Test Workflow</a:t>
            </a:r>
          </a:p>
        </p:txBody>
      </p:sp>
      <p:sp>
        <p:nvSpPr>
          <p:cNvPr id="5" name="TextBox 4">
            <a:extLst>
              <a:ext uri="{FF2B5EF4-FFF2-40B4-BE49-F238E27FC236}">
                <a16:creationId xmlns:a16="http://schemas.microsoft.com/office/drawing/2014/main" id="{BAD7D49A-9155-4198-A9CD-88A6C9124595}"/>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 QA</a:t>
            </a:r>
          </a:p>
        </p:txBody>
      </p:sp>
      <p:cxnSp>
        <p:nvCxnSpPr>
          <p:cNvPr id="6" name="Straight Arrow Connector 5">
            <a:extLst>
              <a:ext uri="{FF2B5EF4-FFF2-40B4-BE49-F238E27FC236}">
                <a16:creationId xmlns:a16="http://schemas.microsoft.com/office/drawing/2014/main" id="{E70DAFD9-D79A-476F-948A-BCB4080CA2C0}"/>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9398C7C-6747-49E3-BCCE-00E4AED83A2D}"/>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7BA4B40-0534-4DD1-82CC-033954538F7C}"/>
              </a:ext>
            </a:extLst>
          </p:cNvPr>
          <p:cNvGrpSpPr/>
          <p:nvPr/>
        </p:nvGrpSpPr>
        <p:grpSpPr>
          <a:xfrm>
            <a:off x="3518706" y="1384535"/>
            <a:ext cx="5154588" cy="4988314"/>
            <a:chOff x="3523255" y="1331175"/>
            <a:chExt cx="5154588" cy="4988314"/>
          </a:xfrm>
        </p:grpSpPr>
        <p:sp>
          <p:nvSpPr>
            <p:cNvPr id="9" name="Circular Arrow 6">
              <a:extLst>
                <a:ext uri="{FF2B5EF4-FFF2-40B4-BE49-F238E27FC236}">
                  <a16:creationId xmlns:a16="http://schemas.microsoft.com/office/drawing/2014/main" id="{7840304D-57B2-4E4D-8FA6-91DCD32628F5}"/>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Down Arrow 7">
              <a:extLst>
                <a:ext uri="{FF2B5EF4-FFF2-40B4-BE49-F238E27FC236}">
                  <a16:creationId xmlns:a16="http://schemas.microsoft.com/office/drawing/2014/main" id="{5541B4E8-A4B5-4A83-99FB-405A025607BF}"/>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Down Arrow 8">
              <a:extLst>
                <a:ext uri="{FF2B5EF4-FFF2-40B4-BE49-F238E27FC236}">
                  <a16:creationId xmlns:a16="http://schemas.microsoft.com/office/drawing/2014/main" id="{7E98290E-F9FC-4180-94AA-E7C76ADBE8CB}"/>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Freeform 9">
              <a:extLst>
                <a:ext uri="{FF2B5EF4-FFF2-40B4-BE49-F238E27FC236}">
                  <a16:creationId xmlns:a16="http://schemas.microsoft.com/office/drawing/2014/main" id="{90E98B64-03C1-4C50-BF38-3351E1F9BB56}"/>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3" name="Parallelogram 12">
              <a:extLst>
                <a:ext uri="{FF2B5EF4-FFF2-40B4-BE49-F238E27FC236}">
                  <a16:creationId xmlns:a16="http://schemas.microsoft.com/office/drawing/2014/main" id="{4A9FF9AF-0F6A-4DA5-8B7B-973A754CA69B}"/>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4" name="Parallelogram 13">
              <a:extLst>
                <a:ext uri="{FF2B5EF4-FFF2-40B4-BE49-F238E27FC236}">
                  <a16:creationId xmlns:a16="http://schemas.microsoft.com/office/drawing/2014/main" id="{7A5C19E3-0E63-42FD-A435-92B7523A7383}"/>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5" name="Parallelogram 14">
              <a:extLst>
                <a:ext uri="{FF2B5EF4-FFF2-40B4-BE49-F238E27FC236}">
                  <a16:creationId xmlns:a16="http://schemas.microsoft.com/office/drawing/2014/main" id="{72833C94-11C0-45D7-93E3-19319967EFF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6" name="Parallelogram 15">
              <a:extLst>
                <a:ext uri="{FF2B5EF4-FFF2-40B4-BE49-F238E27FC236}">
                  <a16:creationId xmlns:a16="http://schemas.microsoft.com/office/drawing/2014/main" id="{D2DDC5B8-660A-4F8F-A90C-0E1C0F517110}"/>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7" name="Parallelogram 16">
              <a:extLst>
                <a:ext uri="{FF2B5EF4-FFF2-40B4-BE49-F238E27FC236}">
                  <a16:creationId xmlns:a16="http://schemas.microsoft.com/office/drawing/2014/main" id="{0FAC4062-2966-410B-8398-DD4401A82E98}"/>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8" name="Parallelogram 17">
              <a:extLst>
                <a:ext uri="{FF2B5EF4-FFF2-40B4-BE49-F238E27FC236}">
                  <a16:creationId xmlns:a16="http://schemas.microsoft.com/office/drawing/2014/main" id="{CEBF2003-52E9-455E-B9EA-1DF11EFA47A2}"/>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3522438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170902624"/>
              </p:ext>
            </p:extLst>
          </p:nvPr>
        </p:nvGraphicFramePr>
        <p:xfrm>
          <a:off x="670985" y="1385166"/>
          <a:ext cx="10052433" cy="513080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System Testing</a:t>
                      </a:r>
                    </a:p>
                  </a:txBody>
                  <a:tcPr marL="92620" marR="92620"/>
                </a:tc>
                <a:tc>
                  <a:txBody>
                    <a:bodyPr/>
                    <a:lstStyle/>
                    <a:p>
                      <a:r>
                        <a:rPr lang="en-US" sz="1200" b="0" i="0" u="none" strike="noStrike" kern="1200" baseline="0" dirty="0">
                          <a:solidFill>
                            <a:schemeClr val="tx1"/>
                          </a:solidFill>
                          <a:latin typeface="+mn-lt"/>
                          <a:ea typeface="+mn-ea"/>
                          <a:cs typeface="+mn-cs"/>
                        </a:rPr>
                        <a:t>Testing </a:t>
                      </a:r>
                      <a:r>
                        <a:rPr lang="en-US" sz="1200" b="0" i="0" u="none" strike="noStrike" kern="1200" baseline="0" noProof="0" dirty="0">
                          <a:solidFill>
                            <a:schemeClr val="tx1"/>
                          </a:solidFill>
                          <a:latin typeface="+mn-lt"/>
                          <a:ea typeface="+mn-ea"/>
                          <a:cs typeface="+mn-cs"/>
                        </a:rPr>
                        <a:t>methodology</a:t>
                      </a:r>
                      <a:r>
                        <a:rPr lang="en-US" sz="1200" b="0" i="0" u="none" strike="noStrike" kern="1200" baseline="0" dirty="0">
                          <a:solidFill>
                            <a:schemeClr val="tx1"/>
                          </a:solidFill>
                          <a:latin typeface="+mn-lt"/>
                          <a:ea typeface="+mn-ea"/>
                          <a:cs typeface="+mn-cs"/>
                        </a:rPr>
                        <a:t> that’s applied to a Software Project (Drivers, Interfaces, Application, etc.). Tools to develop system tests are CANoe, vTestStudio, NI Test Stand, Python Scripts, debuggers, etc.</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Preprocessor</a:t>
                      </a:r>
                    </a:p>
                  </a:txBody>
                  <a:tcPr marL="92620" marR="92620"/>
                </a:tc>
                <a:tc>
                  <a:txBody>
                    <a:bodyPr/>
                    <a:lstStyle/>
                    <a:p>
                      <a:r>
                        <a:rPr lang="en-US" sz="1200" b="0" i="0" u="none" strike="noStrike" kern="1200" baseline="0" dirty="0">
                          <a:solidFill>
                            <a:schemeClr val="tx1"/>
                          </a:solidFill>
                          <a:latin typeface="+mn-lt"/>
                          <a:ea typeface="+mn-ea"/>
                          <a:cs typeface="+mn-cs"/>
                        </a:rPr>
                        <a:t>Compiler mechanism to breakdown macros, header files, and tag for compilation</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Translation Unit</a:t>
                      </a:r>
                    </a:p>
                    <a:p>
                      <a:endParaRPr lang="en-US" sz="1200" b="1" i="1" dirty="0">
                        <a:solidFill>
                          <a:srgbClr val="B70032"/>
                        </a:solidFill>
                      </a:endParaRPr>
                    </a:p>
                    <a:p>
                      <a:r>
                        <a:rPr lang="en-US" sz="1200" b="1" i="1" dirty="0">
                          <a:solidFill>
                            <a:srgbClr val="B70032"/>
                          </a:solidFill>
                        </a:rPr>
                        <a:t>Parser</a:t>
                      </a:r>
                    </a:p>
                  </a:txBody>
                  <a:tcPr marL="92620" marR="92620"/>
                </a:tc>
                <a:tc>
                  <a:txBody>
                    <a:bodyPr/>
                    <a:lstStyle/>
                    <a:p>
                      <a:r>
                        <a:rPr lang="en-US" sz="1200" b="0" i="0" u="none" strike="noStrike" kern="1200" baseline="0" dirty="0">
                          <a:solidFill>
                            <a:schemeClr val="tx1"/>
                          </a:solidFill>
                          <a:latin typeface="+mn-lt"/>
                          <a:ea typeface="+mn-ea"/>
                          <a:cs typeface="+mn-cs"/>
                        </a:rPr>
                        <a:t>Output of the preprocessor (*.tu.c, *.tu.cpp)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Commercial tool to parse through the TU</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Instrumentation</a:t>
                      </a:r>
                    </a:p>
                  </a:txBody>
                  <a:tcPr marL="92620" marR="92620"/>
                </a:tc>
                <a:tc>
                  <a:txBody>
                    <a:bodyPr/>
                    <a:lstStyle/>
                    <a:p>
                      <a:r>
                        <a:rPr lang="en-US" sz="1200" dirty="0"/>
                        <a:t>Code</a:t>
                      </a:r>
                      <a:r>
                        <a:rPr lang="en-US" sz="1200" baseline="0" dirty="0"/>
                        <a:t> added to your source code by VectorCAST to keep track of what statements and branches have been executed</a:t>
                      </a:r>
                      <a:endParaRPr lang="en-US" sz="1200" b="0" i="0" u="none" strike="noStrike" kern="1200" baseline="0" dirty="0">
                        <a:solidFill>
                          <a:schemeClr val="tx1"/>
                        </a:solidFill>
                        <a:latin typeface="+mn-lt"/>
                        <a:ea typeface="+mn-ea"/>
                        <a:cs typeface="+mn-cs"/>
                      </a:endParaRPr>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System Testing Environment</a:t>
                      </a:r>
                    </a:p>
                  </a:txBody>
                  <a:tcPr marL="92620" marR="92620"/>
                </a:tc>
                <a:tc>
                  <a:txBody>
                    <a:bodyPr/>
                    <a:lstStyle/>
                    <a:p>
                      <a:r>
                        <a:rPr lang="en-US" sz="1200" dirty="0"/>
                        <a:t>VectorCAST environment that lists the source files to instrument for code coverage. Formally VectorCAST/Cover</a:t>
                      </a:r>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VectorCAST/QA</a:t>
                      </a:r>
                    </a:p>
                  </a:txBody>
                  <a:tcPr marL="92620" marR="92620"/>
                </a:tc>
                <a:tc>
                  <a:txBody>
                    <a:bodyPr/>
                    <a:lstStyle/>
                    <a:p>
                      <a:r>
                        <a:rPr lang="en-US" sz="1200" dirty="0"/>
                        <a:t>VectorCAST platform that consists of a System Testing Environment and the automation of System Test Verification with code coverage</a:t>
                      </a:r>
                    </a:p>
                  </a:txBody>
                  <a:tcPr marL="92620" marR="92620"/>
                </a:tc>
                <a:extLst>
                  <a:ext uri="{0D108BD9-81ED-4DB2-BD59-A6C34878D82A}">
                    <a16:rowId xmlns:a16="http://schemas.microsoft.com/office/drawing/2014/main" val="10005"/>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6"/>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7"/>
                  </a:ext>
                </a:extLst>
              </a:tr>
              <a:tr h="37084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8"/>
                  </a:ext>
                </a:extLst>
              </a:tr>
              <a:tr h="82296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976286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2969070-5445-41AE-BD4A-D7AF967AE907}"/>
              </a:ext>
            </a:extLst>
          </p:cNvPr>
          <p:cNvSpPr/>
          <p:nvPr/>
        </p:nvSpPr>
        <p:spPr>
          <a:xfrm>
            <a:off x="669056" y="1148536"/>
            <a:ext cx="10876832" cy="5267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dirty="0"/>
              <a:t>Lecture: System Test Workflow</a:t>
            </a:r>
          </a:p>
        </p:txBody>
      </p:sp>
      <p:sp>
        <p:nvSpPr>
          <p:cNvPr id="57" name="Rounded Rectangle 56"/>
          <p:cNvSpPr/>
          <p:nvPr/>
        </p:nvSpPr>
        <p:spPr>
          <a:xfrm>
            <a:off x="8329019" y="477148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Target</a:t>
            </a:r>
          </a:p>
        </p:txBody>
      </p:sp>
      <p:grpSp>
        <p:nvGrpSpPr>
          <p:cNvPr id="10" name="Group 9"/>
          <p:cNvGrpSpPr/>
          <p:nvPr/>
        </p:nvGrpSpPr>
        <p:grpSpPr>
          <a:xfrm rot="5400000">
            <a:off x="8821529" y="3541476"/>
            <a:ext cx="1852022" cy="641595"/>
            <a:chOff x="5633952" y="3615386"/>
            <a:chExt cx="1708628" cy="641595"/>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911816" y="3755264"/>
              <a:ext cx="1430764" cy="307777"/>
            </a:xfrm>
            <a:prstGeom prst="rect">
              <a:avLst/>
            </a:prstGeom>
            <a:noFill/>
          </p:spPr>
          <p:txBody>
            <a:bodyPr wrap="square" rtlCol="0">
              <a:spAutoFit/>
            </a:bodyPr>
            <a:lstStyle/>
            <a:p>
              <a:r>
                <a:rPr lang="en-US" sz="1400" b="1" dirty="0">
                  <a:solidFill>
                    <a:srgbClr val="000000"/>
                  </a:solidFill>
                </a:rPr>
                <a:t>Load/Flash</a:t>
              </a:r>
            </a:p>
          </p:txBody>
        </p:sp>
      </p:grpSp>
      <p:grpSp>
        <p:nvGrpSpPr>
          <p:cNvPr id="8" name="Group 7">
            <a:extLst>
              <a:ext uri="{FF2B5EF4-FFF2-40B4-BE49-F238E27FC236}">
                <a16:creationId xmlns:a16="http://schemas.microsoft.com/office/drawing/2014/main" id="{60C13EC2-817B-47D1-93BE-D3432CF309DE}"/>
              </a:ext>
            </a:extLst>
          </p:cNvPr>
          <p:cNvGrpSpPr/>
          <p:nvPr/>
        </p:nvGrpSpPr>
        <p:grpSpPr>
          <a:xfrm>
            <a:off x="669056" y="1883656"/>
            <a:ext cx="1459889" cy="825341"/>
            <a:chOff x="669056" y="1883656"/>
            <a:chExt cx="1914432" cy="825341"/>
          </a:xfrm>
        </p:grpSpPr>
        <p:sp>
          <p:nvSpPr>
            <p:cNvPr id="71" name="Left Arrow 70"/>
            <p:cNvSpPr/>
            <p:nvPr/>
          </p:nvSpPr>
          <p:spPr>
            <a:xfrm flipH="1">
              <a:off x="1544402" y="218840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669056" y="1883656"/>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9472F856-40EB-446B-BB06-0EDC09157B23}"/>
              </a:ext>
            </a:extLst>
          </p:cNvPr>
          <p:cNvGrpSpPr/>
          <p:nvPr/>
        </p:nvGrpSpPr>
        <p:grpSpPr>
          <a:xfrm>
            <a:off x="1716614" y="3130719"/>
            <a:ext cx="1599477" cy="2814144"/>
            <a:chOff x="2631014" y="3130719"/>
            <a:chExt cx="1599477" cy="2814144"/>
          </a:xfrm>
        </p:grpSpPr>
        <p:sp>
          <p:nvSpPr>
            <p:cNvPr id="81" name="Left Arrow 80"/>
            <p:cNvSpPr/>
            <p:nvPr/>
          </p:nvSpPr>
          <p:spPr>
            <a:xfrm rot="5400000" flipH="1">
              <a:off x="2859499" y="343951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3011268" y="4965998"/>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4" y="481160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061" y="4239940"/>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341" y="478828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658" y="5359075"/>
              <a:ext cx="438150"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790FEA5C-9C24-49BA-AD28-C983D837A492}"/>
              </a:ext>
            </a:extLst>
          </p:cNvPr>
          <p:cNvGrpSpPr/>
          <p:nvPr/>
        </p:nvGrpSpPr>
        <p:grpSpPr>
          <a:xfrm>
            <a:off x="2250055" y="1498833"/>
            <a:ext cx="3322934" cy="1497101"/>
            <a:chOff x="2920615" y="1498833"/>
            <a:chExt cx="3322934" cy="1497101"/>
          </a:xfrm>
        </p:grpSpPr>
        <p:sp>
          <p:nvSpPr>
            <p:cNvPr id="12" name="Rectangle 11"/>
            <p:cNvSpPr/>
            <p:nvPr/>
          </p:nvSpPr>
          <p:spPr>
            <a:xfrm>
              <a:off x="2920615" y="1498833"/>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218579" y="1578100"/>
              <a:ext cx="2220807" cy="461665"/>
            </a:xfrm>
            <a:prstGeom prst="rect">
              <a:avLst/>
            </a:prstGeom>
            <a:noFill/>
          </p:spPr>
          <p:txBody>
            <a:bodyPr wrap="square" rtlCol="0">
              <a:spAutoFit/>
            </a:bodyPr>
            <a:lstStyle/>
            <a:p>
              <a:pPr algn="ctr"/>
              <a:r>
                <a:rPr lang="en-US" sz="2400" b="1" dirty="0"/>
                <a:t>VectorCAST</a:t>
              </a:r>
            </a:p>
          </p:txBody>
        </p:sp>
        <p:sp>
          <p:nvSpPr>
            <p:cNvPr id="36" name="TextBox 35">
              <a:extLst>
                <a:ext uri="{FF2B5EF4-FFF2-40B4-BE49-F238E27FC236}">
                  <a16:creationId xmlns:a16="http://schemas.microsoft.com/office/drawing/2014/main" id="{6B394533-A8E2-44B7-8EC0-7FAFB2D7B66A}"/>
                </a:ext>
              </a:extLst>
            </p:cNvPr>
            <p:cNvSpPr txBox="1"/>
            <p:nvPr/>
          </p:nvSpPr>
          <p:spPr>
            <a:xfrm>
              <a:off x="2920615" y="2041827"/>
              <a:ext cx="30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Preprocess</a:t>
              </a:r>
            </a:p>
            <a:p>
              <a:pPr marL="285750" indent="-285750">
                <a:buFont typeface="Arial" panose="020B0604020202020204" pitchFamily="34" charset="0"/>
                <a:buChar char="•"/>
              </a:pPr>
              <a:r>
                <a:rPr lang="en-US" sz="1400" b="1" dirty="0"/>
                <a:t>Parse</a:t>
              </a:r>
            </a:p>
            <a:p>
              <a:pPr marL="285750" indent="-285750">
                <a:buFont typeface="Arial" panose="020B0604020202020204" pitchFamily="34" charset="0"/>
                <a:buChar char="•"/>
              </a:pPr>
              <a:r>
                <a:rPr lang="en-US" sz="1400" b="1" dirty="0"/>
                <a:t>Instrument</a:t>
              </a:r>
            </a:p>
          </p:txBody>
        </p:sp>
      </p:grpSp>
      <p:grpSp>
        <p:nvGrpSpPr>
          <p:cNvPr id="15" name="Group 14">
            <a:extLst>
              <a:ext uri="{FF2B5EF4-FFF2-40B4-BE49-F238E27FC236}">
                <a16:creationId xmlns:a16="http://schemas.microsoft.com/office/drawing/2014/main" id="{F4CB637C-E453-41FA-8875-05C1875EE2EF}"/>
              </a:ext>
            </a:extLst>
          </p:cNvPr>
          <p:cNvGrpSpPr/>
          <p:nvPr/>
        </p:nvGrpSpPr>
        <p:grpSpPr>
          <a:xfrm>
            <a:off x="5703373" y="1956620"/>
            <a:ext cx="2114747" cy="825341"/>
            <a:chOff x="6495853" y="1956620"/>
            <a:chExt cx="2610808" cy="825341"/>
          </a:xfrm>
        </p:grpSpPr>
        <p:sp>
          <p:nvSpPr>
            <p:cNvPr id="38" name="Left Arrow 70">
              <a:extLst>
                <a:ext uri="{FF2B5EF4-FFF2-40B4-BE49-F238E27FC236}">
                  <a16:creationId xmlns:a16="http://schemas.microsoft.com/office/drawing/2014/main" id="{D5F3AA2F-5BFB-4FA7-8586-33E4D6495765}"/>
                </a:ext>
              </a:extLst>
            </p:cNvPr>
            <p:cNvSpPr/>
            <p:nvPr/>
          </p:nvSpPr>
          <p:spPr>
            <a:xfrm flipH="1">
              <a:off x="6495853" y="2240003"/>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AED0AE0-A981-4835-A547-E9E0B562F041}"/>
                </a:ext>
              </a:extLst>
            </p:cNvPr>
            <p:cNvGrpSpPr/>
            <p:nvPr/>
          </p:nvGrpSpPr>
          <p:grpSpPr>
            <a:xfrm>
              <a:off x="7280520" y="1956620"/>
              <a:ext cx="1826141" cy="825341"/>
              <a:chOff x="7280520" y="1956620"/>
              <a:chExt cx="1826141" cy="825341"/>
            </a:xfrm>
          </p:grpSpPr>
          <p:sp>
            <p:nvSpPr>
              <p:cNvPr id="40" name="TextBox 39">
                <a:extLst>
                  <a:ext uri="{FF2B5EF4-FFF2-40B4-BE49-F238E27FC236}">
                    <a16:creationId xmlns:a16="http://schemas.microsoft.com/office/drawing/2014/main" id="{BBBDBB29-6900-44FA-8B50-0A4D6D6915D2}"/>
                  </a:ext>
                </a:extLst>
              </p:cNvPr>
              <p:cNvSpPr txBox="1"/>
              <p:nvPr/>
            </p:nvSpPr>
            <p:spPr>
              <a:xfrm>
                <a:off x="7280520" y="1956620"/>
                <a:ext cx="1826141" cy="276999"/>
              </a:xfrm>
              <a:prstGeom prst="rect">
                <a:avLst/>
              </a:prstGeom>
              <a:noFill/>
            </p:spPr>
            <p:txBody>
              <a:bodyPr wrap="none" rtlCol="0">
                <a:spAutoFit/>
              </a:bodyPr>
              <a:lstStyle/>
              <a:p>
                <a:pPr algn="ctr"/>
                <a:r>
                  <a:rPr lang="en-US" sz="1200" i="1" dirty="0">
                    <a:solidFill>
                      <a:srgbClr val="002060"/>
                    </a:solidFill>
                  </a:rPr>
                  <a:t>Instrumented Source</a:t>
                </a:r>
              </a:p>
            </p:txBody>
          </p:sp>
          <p:pic>
            <p:nvPicPr>
              <p:cNvPr id="41" name="Picture 3" descr="C:\Documents and Settings\mjr\My Documents\RIELLY\icons\cpp-env.png">
                <a:extLst>
                  <a:ext uri="{FF2B5EF4-FFF2-40B4-BE49-F238E27FC236}">
                    <a16:creationId xmlns:a16="http://schemas.microsoft.com/office/drawing/2014/main" id="{838EEE2A-5C08-44B8-ADBF-13AB00F7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156B44C2-C2B9-4C72-9E34-24034C10A055}"/>
              </a:ext>
            </a:extLst>
          </p:cNvPr>
          <p:cNvGrpSpPr/>
          <p:nvPr/>
        </p:nvGrpSpPr>
        <p:grpSpPr>
          <a:xfrm>
            <a:off x="8328455" y="1973348"/>
            <a:ext cx="2667718" cy="825341"/>
            <a:chOff x="6546851" y="1956620"/>
            <a:chExt cx="3293489" cy="825341"/>
          </a:xfrm>
        </p:grpSpPr>
        <p:sp>
          <p:nvSpPr>
            <p:cNvPr id="47" name="TextBox 46">
              <a:extLst>
                <a:ext uri="{FF2B5EF4-FFF2-40B4-BE49-F238E27FC236}">
                  <a16:creationId xmlns:a16="http://schemas.microsoft.com/office/drawing/2014/main" id="{3F640CEC-B936-46F7-8E44-DF8FE4C44987}"/>
                </a:ext>
              </a:extLst>
            </p:cNvPr>
            <p:cNvSpPr txBox="1"/>
            <p:nvPr/>
          </p:nvSpPr>
          <p:spPr>
            <a:xfrm>
              <a:off x="6546851" y="1956620"/>
              <a:ext cx="3293489" cy="276999"/>
            </a:xfrm>
            <a:prstGeom prst="rect">
              <a:avLst/>
            </a:prstGeom>
            <a:noFill/>
          </p:spPr>
          <p:txBody>
            <a:bodyPr wrap="none" rtlCol="0">
              <a:spAutoFit/>
            </a:bodyPr>
            <a:lstStyle/>
            <a:p>
              <a:pPr algn="ctr"/>
              <a:r>
                <a:rPr lang="en-US" sz="1200" i="1" dirty="0">
                  <a:solidFill>
                    <a:srgbClr val="002060"/>
                  </a:solidFill>
                </a:rPr>
                <a:t>Instrumented binary application</a:t>
              </a:r>
            </a:p>
          </p:txBody>
        </p:sp>
        <p:pic>
          <p:nvPicPr>
            <p:cNvPr id="48" name="Picture 3" descr="C:\Documents and Settings\mjr\My Documents\RIELLY\icons\cpp-env.png">
              <a:extLst>
                <a:ext uri="{FF2B5EF4-FFF2-40B4-BE49-F238E27FC236}">
                  <a16:creationId xmlns:a16="http://schemas.microsoft.com/office/drawing/2014/main" id="{7F6638A9-FC2D-4F38-88B5-53AD0AE8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63ADCB8-4117-4137-8F33-6F2B31FB2B7F}"/>
              </a:ext>
            </a:extLst>
          </p:cNvPr>
          <p:cNvGrpSpPr/>
          <p:nvPr/>
        </p:nvGrpSpPr>
        <p:grpSpPr>
          <a:xfrm>
            <a:off x="7668301" y="2180757"/>
            <a:ext cx="1479169" cy="641595"/>
            <a:chOff x="5633952" y="3615386"/>
            <a:chExt cx="1581706" cy="641595"/>
          </a:xfrm>
        </p:grpSpPr>
        <p:sp>
          <p:nvSpPr>
            <p:cNvPr id="51" name="Left Arrow 65">
              <a:extLst>
                <a:ext uri="{FF2B5EF4-FFF2-40B4-BE49-F238E27FC236}">
                  <a16:creationId xmlns:a16="http://schemas.microsoft.com/office/drawing/2014/main" id="{EAC56076-89D7-4822-8249-0B4119B2747D}"/>
                </a:ext>
              </a:extLst>
            </p:cNvPr>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88B9CFB4-FB8F-4910-9C34-F4C277E6C94B}"/>
                </a:ext>
              </a:extLst>
            </p:cNvPr>
            <p:cNvSpPr txBox="1"/>
            <p:nvPr/>
          </p:nvSpPr>
          <p:spPr>
            <a:xfrm>
              <a:off x="5709423" y="3782295"/>
              <a:ext cx="1430764" cy="307777"/>
            </a:xfrm>
            <a:prstGeom prst="rect">
              <a:avLst/>
            </a:prstGeom>
            <a:noFill/>
          </p:spPr>
          <p:txBody>
            <a:bodyPr wrap="square" rtlCol="0">
              <a:spAutoFit/>
            </a:bodyPr>
            <a:lstStyle/>
            <a:p>
              <a:r>
                <a:rPr lang="en-US" sz="1400" b="1" dirty="0">
                  <a:solidFill>
                    <a:srgbClr val="000000"/>
                  </a:solidFill>
                </a:rPr>
                <a:t>Compile</a:t>
              </a:r>
            </a:p>
          </p:txBody>
        </p:sp>
      </p:grpSp>
      <p:grpSp>
        <p:nvGrpSpPr>
          <p:cNvPr id="23" name="Group 22">
            <a:extLst>
              <a:ext uri="{FF2B5EF4-FFF2-40B4-BE49-F238E27FC236}">
                <a16:creationId xmlns:a16="http://schemas.microsoft.com/office/drawing/2014/main" id="{B0CE808B-6EE2-4D71-91F7-951AA36FA34E}"/>
              </a:ext>
            </a:extLst>
          </p:cNvPr>
          <p:cNvGrpSpPr/>
          <p:nvPr/>
        </p:nvGrpSpPr>
        <p:grpSpPr>
          <a:xfrm>
            <a:off x="4470140" y="4449162"/>
            <a:ext cx="3375828" cy="1966608"/>
            <a:chOff x="5770620" y="4449162"/>
            <a:chExt cx="3375828" cy="1966608"/>
          </a:xfrm>
        </p:grpSpPr>
        <p:sp>
          <p:nvSpPr>
            <p:cNvPr id="56" name="Left Arrow 65">
              <a:extLst>
                <a:ext uri="{FF2B5EF4-FFF2-40B4-BE49-F238E27FC236}">
                  <a16:creationId xmlns:a16="http://schemas.microsoft.com/office/drawing/2014/main" id="{EE6F460D-DFE3-4A96-A95D-4B96B7745572}"/>
                </a:ext>
              </a:extLst>
            </p:cNvPr>
            <p:cNvSpPr/>
            <p:nvPr/>
          </p:nvSpPr>
          <p:spPr>
            <a:xfrm rot="10800000" flipH="1">
              <a:off x="5770620" y="4449162"/>
              <a:ext cx="3375828" cy="1966608"/>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5D258EF-EBC2-40A2-BD8B-93C139932308}"/>
                </a:ext>
              </a:extLst>
            </p:cNvPr>
            <p:cNvSpPr txBox="1"/>
            <p:nvPr/>
          </p:nvSpPr>
          <p:spPr>
            <a:xfrm>
              <a:off x="6096000" y="5063134"/>
              <a:ext cx="3050448" cy="738664"/>
            </a:xfrm>
            <a:prstGeom prst="rect">
              <a:avLst/>
            </a:prstGeom>
            <a:noFill/>
          </p:spPr>
          <p:txBody>
            <a:bodyPr wrap="square" rtlCol="0">
              <a:spAutoFit/>
            </a:bodyPr>
            <a:lstStyle/>
            <a:p>
              <a:r>
                <a:rPr lang="en-US" sz="1400" b="1" dirty="0">
                  <a:solidFill>
                    <a:srgbClr val="000000"/>
                  </a:solidFill>
                </a:rPr>
                <a:t>Coverage data via UART, File, CAN, debugger, etc. and log to file on host</a:t>
              </a:r>
            </a:p>
          </p:txBody>
        </p:sp>
      </p:grpSp>
      <p:grpSp>
        <p:nvGrpSpPr>
          <p:cNvPr id="17" name="Group 16">
            <a:extLst>
              <a:ext uri="{FF2B5EF4-FFF2-40B4-BE49-F238E27FC236}">
                <a16:creationId xmlns:a16="http://schemas.microsoft.com/office/drawing/2014/main" id="{7012AFA6-6F09-45BB-BB53-3FDE25E5742E}"/>
              </a:ext>
            </a:extLst>
          </p:cNvPr>
          <p:cNvGrpSpPr/>
          <p:nvPr/>
        </p:nvGrpSpPr>
        <p:grpSpPr>
          <a:xfrm>
            <a:off x="3445830" y="3592020"/>
            <a:ext cx="1334020" cy="2253116"/>
            <a:chOff x="4471990" y="3592020"/>
            <a:chExt cx="1334020" cy="2253116"/>
          </a:xfrm>
        </p:grpSpPr>
        <p:grpSp>
          <p:nvGrpSpPr>
            <p:cNvPr id="68" name="Group 67">
              <a:extLst>
                <a:ext uri="{FF2B5EF4-FFF2-40B4-BE49-F238E27FC236}">
                  <a16:creationId xmlns:a16="http://schemas.microsoft.com/office/drawing/2014/main" id="{1625151C-F89F-4BB6-AB55-C3D719623660}"/>
                </a:ext>
              </a:extLst>
            </p:cNvPr>
            <p:cNvGrpSpPr/>
            <p:nvPr/>
          </p:nvGrpSpPr>
          <p:grpSpPr>
            <a:xfrm>
              <a:off x="4471990" y="5019795"/>
              <a:ext cx="1334020" cy="825341"/>
              <a:chOff x="5715723" y="1029038"/>
              <a:chExt cx="1334020" cy="825341"/>
            </a:xfrm>
          </p:grpSpPr>
          <p:sp>
            <p:nvSpPr>
              <p:cNvPr id="70" name="TextBox 69">
                <a:extLst>
                  <a:ext uri="{FF2B5EF4-FFF2-40B4-BE49-F238E27FC236}">
                    <a16:creationId xmlns:a16="http://schemas.microsoft.com/office/drawing/2014/main" id="{0F770582-3DBC-4783-B519-ACBC5EAD028F}"/>
                  </a:ext>
                </a:extLst>
              </p:cNvPr>
              <p:cNvSpPr txBox="1"/>
              <p:nvPr/>
            </p:nvSpPr>
            <p:spPr>
              <a:xfrm>
                <a:off x="5715723" y="1029038"/>
                <a:ext cx="1334020" cy="276999"/>
              </a:xfrm>
              <a:prstGeom prst="rect">
                <a:avLst/>
              </a:prstGeom>
              <a:noFill/>
            </p:spPr>
            <p:txBody>
              <a:bodyPr wrap="none" rtlCol="0">
                <a:spAutoFit/>
              </a:bodyPr>
              <a:lstStyle/>
              <a:p>
                <a:pPr algn="ctr"/>
                <a:r>
                  <a:rPr lang="en-US" sz="1200" i="1" dirty="0">
                    <a:solidFill>
                      <a:srgbClr val="002060"/>
                    </a:solidFill>
                  </a:rPr>
                  <a:t>Coverage Data</a:t>
                </a:r>
              </a:p>
            </p:txBody>
          </p:sp>
          <p:pic>
            <p:nvPicPr>
              <p:cNvPr id="72" name="Picture 3" descr="C:\Documents and Settings\mjr\My Documents\RIELLY\icons\cpp-env.png">
                <a:extLst>
                  <a:ext uri="{FF2B5EF4-FFF2-40B4-BE49-F238E27FC236}">
                    <a16:creationId xmlns:a16="http://schemas.microsoft.com/office/drawing/2014/main" id="{A29A33E5-AB9D-4C8F-90A5-D60088144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Left Arrow 70">
              <a:extLst>
                <a:ext uri="{FF2B5EF4-FFF2-40B4-BE49-F238E27FC236}">
                  <a16:creationId xmlns:a16="http://schemas.microsoft.com/office/drawing/2014/main" id="{94958143-9033-490D-893E-7C67892AF799}"/>
                </a:ext>
              </a:extLst>
            </p:cNvPr>
            <p:cNvSpPr/>
            <p:nvPr/>
          </p:nvSpPr>
          <p:spPr>
            <a:xfrm rot="16200000" flipH="1">
              <a:off x="4582082" y="390081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B9B8849-29D0-407A-9153-D0052B6DC4D9}"/>
              </a:ext>
            </a:extLst>
          </p:cNvPr>
          <p:cNvGrpSpPr/>
          <p:nvPr/>
        </p:nvGrpSpPr>
        <p:grpSpPr>
          <a:xfrm>
            <a:off x="5151119" y="2936262"/>
            <a:ext cx="4562463" cy="1386382"/>
            <a:chOff x="5151119" y="2936262"/>
            <a:chExt cx="4562463" cy="1386382"/>
          </a:xfrm>
        </p:grpSpPr>
        <p:sp>
          <p:nvSpPr>
            <p:cNvPr id="18" name="Arrow: Circular 17">
              <a:extLst>
                <a:ext uri="{FF2B5EF4-FFF2-40B4-BE49-F238E27FC236}">
                  <a16:creationId xmlns:a16="http://schemas.microsoft.com/office/drawing/2014/main" id="{4F9F3D28-1DF4-4344-B731-67DC6E4EEF64}"/>
                </a:ext>
              </a:extLst>
            </p:cNvPr>
            <p:cNvSpPr/>
            <p:nvPr/>
          </p:nvSpPr>
          <p:spPr>
            <a:xfrm rot="10800000">
              <a:off x="5151119" y="2936262"/>
              <a:ext cx="4562463" cy="1386382"/>
            </a:xfrm>
            <a:prstGeom prst="circularArrow">
              <a:avLst>
                <a:gd name="adj1" fmla="val 8071"/>
                <a:gd name="adj2" fmla="val 1738007"/>
                <a:gd name="adj3" fmla="val 12854607"/>
                <a:gd name="adj4" fmla="val 2802125"/>
                <a:gd name="adj5" fmla="val 189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TextBox 92">
              <a:extLst>
                <a:ext uri="{FF2B5EF4-FFF2-40B4-BE49-F238E27FC236}">
                  <a16:creationId xmlns:a16="http://schemas.microsoft.com/office/drawing/2014/main" id="{02DDD245-A87B-4A24-A320-92BDC2A21617}"/>
                </a:ext>
              </a:extLst>
            </p:cNvPr>
            <p:cNvSpPr txBox="1"/>
            <p:nvPr/>
          </p:nvSpPr>
          <p:spPr>
            <a:xfrm>
              <a:off x="6879631" y="3358087"/>
              <a:ext cx="1936503" cy="475922"/>
            </a:xfrm>
            <a:prstGeom prst="rect">
              <a:avLst/>
            </a:prstGeom>
            <a:noFill/>
          </p:spPr>
          <p:txBody>
            <a:bodyPr wrap="square" rtlCol="0">
              <a:spAutoFit/>
            </a:bodyPr>
            <a:lstStyle/>
            <a:p>
              <a:r>
                <a:rPr lang="en-US" sz="2400" b="1" dirty="0">
                  <a:solidFill>
                    <a:srgbClr val="000000"/>
                  </a:solidFill>
                </a:rPr>
                <a:t>Automate</a:t>
              </a:r>
            </a:p>
          </p:txBody>
        </p:sp>
      </p:grpSp>
      <p:sp>
        <p:nvSpPr>
          <p:cNvPr id="94" name="TextBox 93">
            <a:extLst>
              <a:ext uri="{FF2B5EF4-FFF2-40B4-BE49-F238E27FC236}">
                <a16:creationId xmlns:a16="http://schemas.microsoft.com/office/drawing/2014/main" id="{A4E6C285-AC22-443B-8C50-237012CCCDFC}"/>
              </a:ext>
            </a:extLst>
          </p:cNvPr>
          <p:cNvSpPr txBox="1"/>
          <p:nvPr/>
        </p:nvSpPr>
        <p:spPr>
          <a:xfrm>
            <a:off x="2626247" y="2930383"/>
            <a:ext cx="3261894" cy="307777"/>
          </a:xfrm>
          <a:prstGeom prst="rect">
            <a:avLst/>
          </a:prstGeom>
          <a:noFill/>
        </p:spPr>
        <p:txBody>
          <a:bodyPr wrap="square" rtlCol="0">
            <a:spAutoFit/>
          </a:bodyPr>
          <a:lstStyle/>
          <a:p>
            <a:r>
              <a:rPr lang="en-US" sz="1400" b="1" dirty="0">
                <a:solidFill>
                  <a:srgbClr val="000000"/>
                </a:solidFill>
              </a:rPr>
              <a:t>System Testing Environment</a:t>
            </a:r>
          </a:p>
        </p:txBody>
      </p:sp>
      <p:sp>
        <p:nvSpPr>
          <p:cNvPr id="95" name="TextBox 94">
            <a:extLst>
              <a:ext uri="{FF2B5EF4-FFF2-40B4-BE49-F238E27FC236}">
                <a16:creationId xmlns:a16="http://schemas.microsoft.com/office/drawing/2014/main" id="{22B6E038-0E1D-416A-A7D5-C8F04A18D885}"/>
              </a:ext>
            </a:extLst>
          </p:cNvPr>
          <p:cNvSpPr txBox="1"/>
          <p:nvPr/>
        </p:nvSpPr>
        <p:spPr>
          <a:xfrm>
            <a:off x="7032031" y="1254966"/>
            <a:ext cx="3956009" cy="461665"/>
          </a:xfrm>
          <a:prstGeom prst="rect">
            <a:avLst/>
          </a:prstGeom>
          <a:noFill/>
        </p:spPr>
        <p:txBody>
          <a:bodyPr wrap="square" rtlCol="0">
            <a:spAutoFit/>
          </a:bodyPr>
          <a:lstStyle/>
          <a:p>
            <a:r>
              <a:rPr lang="en-US" sz="2400" b="1" dirty="0">
                <a:solidFill>
                  <a:srgbClr val="000000"/>
                </a:solidFill>
              </a:rPr>
              <a:t>VectorCAST/QA</a:t>
            </a:r>
          </a:p>
        </p:txBody>
      </p:sp>
      <p:grpSp>
        <p:nvGrpSpPr>
          <p:cNvPr id="24" name="Group 23">
            <a:extLst>
              <a:ext uri="{FF2B5EF4-FFF2-40B4-BE49-F238E27FC236}">
                <a16:creationId xmlns:a16="http://schemas.microsoft.com/office/drawing/2014/main" id="{D449A4C2-F998-4C08-9641-8DD35A2B37BB}"/>
              </a:ext>
            </a:extLst>
          </p:cNvPr>
          <p:cNvGrpSpPr/>
          <p:nvPr/>
        </p:nvGrpSpPr>
        <p:grpSpPr>
          <a:xfrm>
            <a:off x="9896043" y="4884123"/>
            <a:ext cx="1650439" cy="825341"/>
            <a:chOff x="9896043" y="4884123"/>
            <a:chExt cx="1650439" cy="825341"/>
          </a:xfrm>
        </p:grpSpPr>
        <p:sp>
          <p:nvSpPr>
            <p:cNvPr id="97" name="Left Arrow 70">
              <a:extLst>
                <a:ext uri="{FF2B5EF4-FFF2-40B4-BE49-F238E27FC236}">
                  <a16:creationId xmlns:a16="http://schemas.microsoft.com/office/drawing/2014/main" id="{7D0C8760-B4AC-4284-9067-95F9679D016B}"/>
                </a:ext>
              </a:extLst>
            </p:cNvPr>
            <p:cNvSpPr/>
            <p:nvPr/>
          </p:nvSpPr>
          <p:spPr>
            <a:xfrm rot="10800000" flipH="1">
              <a:off x="9896043" y="5217671"/>
              <a:ext cx="841657"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E7D39F42-8693-4576-82DA-7045160E970C}"/>
                </a:ext>
              </a:extLst>
            </p:cNvPr>
            <p:cNvGrpSpPr/>
            <p:nvPr/>
          </p:nvGrpSpPr>
          <p:grpSpPr>
            <a:xfrm>
              <a:off x="10401617" y="4884123"/>
              <a:ext cx="1144865" cy="825341"/>
              <a:chOff x="7486883" y="1956620"/>
              <a:chExt cx="1413419" cy="825341"/>
            </a:xfrm>
          </p:grpSpPr>
          <p:sp>
            <p:nvSpPr>
              <p:cNvPr id="99" name="TextBox 98">
                <a:extLst>
                  <a:ext uri="{FF2B5EF4-FFF2-40B4-BE49-F238E27FC236}">
                    <a16:creationId xmlns:a16="http://schemas.microsoft.com/office/drawing/2014/main" id="{4E358D79-ED73-4374-ADC5-D5D86384CD63}"/>
                  </a:ext>
                </a:extLst>
              </p:cNvPr>
              <p:cNvSpPr txBox="1"/>
              <p:nvPr/>
            </p:nvSpPr>
            <p:spPr>
              <a:xfrm>
                <a:off x="7486883" y="1956620"/>
                <a:ext cx="1413419" cy="276999"/>
              </a:xfrm>
              <a:prstGeom prst="rect">
                <a:avLst/>
              </a:prstGeom>
              <a:noFill/>
            </p:spPr>
            <p:txBody>
              <a:bodyPr wrap="none" rtlCol="0">
                <a:spAutoFit/>
              </a:bodyPr>
              <a:lstStyle/>
              <a:p>
                <a:pPr algn="ctr"/>
                <a:r>
                  <a:rPr lang="en-US" sz="1200" i="1" dirty="0">
                    <a:solidFill>
                      <a:srgbClr val="002060"/>
                    </a:solidFill>
                  </a:rPr>
                  <a:t>System Test</a:t>
                </a:r>
              </a:p>
            </p:txBody>
          </p:sp>
          <p:pic>
            <p:nvPicPr>
              <p:cNvPr id="100" name="Picture 3" descr="C:\Documents and Settings\mjr\My Documents\RIELLY\icons\cpp-env.png">
                <a:extLst>
                  <a:ext uri="{FF2B5EF4-FFF2-40B4-BE49-F238E27FC236}">
                    <a16:creationId xmlns:a16="http://schemas.microsoft.com/office/drawing/2014/main" id="{4ED8103A-D6B7-4686-ADF2-FE2C3CA5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Lightning Bolt 24">
            <a:extLst>
              <a:ext uri="{FF2B5EF4-FFF2-40B4-BE49-F238E27FC236}">
                <a16:creationId xmlns:a16="http://schemas.microsoft.com/office/drawing/2014/main" id="{F5FB3AB1-567E-4F8A-9EFA-1E546708017D}"/>
              </a:ext>
            </a:extLst>
          </p:cNvPr>
          <p:cNvSpPr/>
          <p:nvPr/>
        </p:nvSpPr>
        <p:spPr>
          <a:xfrm>
            <a:off x="7738879" y="4322644"/>
            <a:ext cx="717697" cy="448839"/>
          </a:xfrm>
          <a:prstGeom prst="lightningBolt">
            <a:avLst/>
          </a:prstGeom>
          <a:solidFill>
            <a:srgbClr val="F0D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6B47156A-9E12-4175-83A2-10ECD7FE1BA7}"/>
              </a:ext>
            </a:extLst>
          </p:cNvPr>
          <p:cNvSpPr txBox="1"/>
          <p:nvPr/>
        </p:nvSpPr>
        <p:spPr>
          <a:xfrm>
            <a:off x="7243995" y="4380089"/>
            <a:ext cx="1922391" cy="307777"/>
          </a:xfrm>
          <a:prstGeom prst="rect">
            <a:avLst/>
          </a:prstGeom>
          <a:noFill/>
        </p:spPr>
        <p:txBody>
          <a:bodyPr wrap="square" rtlCol="0">
            <a:spAutoFit/>
          </a:bodyPr>
          <a:lstStyle/>
          <a:p>
            <a:r>
              <a:rPr lang="en-US" sz="1400" b="1" dirty="0">
                <a:solidFill>
                  <a:srgbClr val="000000"/>
                </a:solidFill>
              </a:rPr>
              <a:t>Collect Coverage</a:t>
            </a:r>
          </a:p>
        </p:txBody>
      </p:sp>
    </p:spTree>
    <p:extLst>
      <p:ext uri="{BB962C8B-B14F-4D97-AF65-F5344CB8AC3E}">
        <p14:creationId xmlns:p14="http://schemas.microsoft.com/office/powerpoint/2010/main" val="1805803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CDE010-2B16-4FDB-A4D4-2396B661D54A}"/>
              </a:ext>
            </a:extLst>
          </p:cNvPr>
          <p:cNvSpPr>
            <a:spLocks noGrp="1"/>
          </p:cNvSpPr>
          <p:nvPr>
            <p:ph sz="quarter" idx="13"/>
          </p:nvPr>
        </p:nvSpPr>
        <p:spPr/>
        <p:txBody>
          <a:bodyPr/>
          <a:lstStyle/>
          <a:p>
            <a:pPr lvl="1"/>
            <a:r>
              <a:rPr lang="en-US" dirty="0"/>
              <a:t>Collect a build log of the source code application</a:t>
            </a:r>
          </a:p>
          <a:p>
            <a:pPr lvl="1"/>
            <a:r>
              <a:rPr lang="en-US" dirty="0"/>
              <a:t>Create a VectorCAST System Testing Environment and choose a template that matches the source code’s compiler</a:t>
            </a:r>
          </a:p>
          <a:p>
            <a:pPr lvl="1"/>
            <a:r>
              <a:rPr lang="en-US" dirty="0"/>
              <a:t>Use the build log to adjust VectorCAST Options</a:t>
            </a:r>
          </a:p>
          <a:p>
            <a:pPr lvl="1"/>
            <a:r>
              <a:rPr lang="en-US" dirty="0"/>
              <a:t>Select the source code to add for code coverage</a:t>
            </a:r>
          </a:p>
          <a:p>
            <a:pPr lvl="1"/>
            <a:r>
              <a:rPr lang="en-US" dirty="0"/>
              <a:t>Instrument the source code</a:t>
            </a:r>
          </a:p>
          <a:p>
            <a:pPr lvl="1"/>
            <a:r>
              <a:rPr lang="en-US" dirty="0"/>
              <a:t>Adjust the target’s I/O mechanism for VectorCAST’s coverage output API (c_cover_io.c/c_cover_io.cpp)</a:t>
            </a:r>
          </a:p>
          <a:p>
            <a:pPr lvl="1"/>
            <a:r>
              <a:rPr lang="en-US" dirty="0"/>
              <a:t>Compile the instrumented source code along with c_cover_io (*)</a:t>
            </a:r>
          </a:p>
          <a:p>
            <a:pPr lvl="1"/>
            <a:r>
              <a:rPr lang="en-US" dirty="0"/>
              <a:t>Flash the instrumented binary onto the target or simulator (*)</a:t>
            </a:r>
          </a:p>
          <a:p>
            <a:pPr lvl="1"/>
            <a:r>
              <a:rPr lang="en-US" dirty="0"/>
              <a:t>Execute the system test using system testing procedures (CANoe, vTestStudio, scripts, etc.) (*)</a:t>
            </a:r>
          </a:p>
          <a:p>
            <a:pPr lvl="1"/>
            <a:r>
              <a:rPr lang="en-US" dirty="0"/>
              <a:t>Collect coverage by calling VectorCAST’s coverage output API and log the contents to a .DAT file (*)</a:t>
            </a:r>
          </a:p>
          <a:p>
            <a:pPr lvl="1"/>
            <a:r>
              <a:rPr lang="en-US" dirty="0"/>
              <a:t>Import the .DAT file into VectorCAST System Testing Environment</a:t>
            </a:r>
          </a:p>
          <a:p>
            <a:pPr lvl="1"/>
            <a:r>
              <a:rPr lang="en-US" dirty="0"/>
              <a:t>Create regression scripts</a:t>
            </a:r>
          </a:p>
          <a:p>
            <a:pPr lvl="1"/>
            <a:r>
              <a:rPr lang="en-US" dirty="0"/>
              <a:t>Save regression scripts and other support files into configuration management</a:t>
            </a:r>
          </a:p>
          <a:p>
            <a:pPr marL="0" lvl="1" indent="0">
              <a:buNone/>
            </a:pPr>
            <a:r>
              <a:rPr lang="en-US" dirty="0"/>
              <a:t>(*): Points of automation based on third-party capabilities</a:t>
            </a:r>
          </a:p>
          <a:p>
            <a:endParaRPr lang="en-US" dirty="0"/>
          </a:p>
        </p:txBody>
      </p:sp>
      <p:sp>
        <p:nvSpPr>
          <p:cNvPr id="3" name="Text Placeholder 2">
            <a:extLst>
              <a:ext uri="{FF2B5EF4-FFF2-40B4-BE49-F238E27FC236}">
                <a16:creationId xmlns:a16="http://schemas.microsoft.com/office/drawing/2014/main" id="{23FCBB2D-3C4F-46E2-A668-047B8CA82023}"/>
              </a:ext>
            </a:extLst>
          </p:cNvPr>
          <p:cNvSpPr>
            <a:spLocks noGrp="1"/>
          </p:cNvSpPr>
          <p:nvPr>
            <p:ph type="body" sz="quarter" idx="12"/>
          </p:nvPr>
        </p:nvSpPr>
        <p:spPr/>
        <p:txBody>
          <a:bodyPr/>
          <a:lstStyle/>
          <a:p>
            <a:r>
              <a:rPr lang="en-US" dirty="0"/>
              <a:t>Steps to setup VectorCAST/QA</a:t>
            </a:r>
          </a:p>
        </p:txBody>
      </p:sp>
      <p:sp>
        <p:nvSpPr>
          <p:cNvPr id="4" name="Title 3">
            <a:extLst>
              <a:ext uri="{FF2B5EF4-FFF2-40B4-BE49-F238E27FC236}">
                <a16:creationId xmlns:a16="http://schemas.microsoft.com/office/drawing/2014/main" id="{8D5157B8-430A-440C-B72E-271FC243ACD1}"/>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807322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Build log already created during workflow preparation.</a:t>
            </a:r>
          </a:p>
          <a:p>
            <a:pPr lvl="2"/>
            <a:r>
              <a:rPr lang="en-US" sz="2000" dirty="0"/>
              <a:t>vcshell database</a:t>
            </a:r>
          </a:p>
          <a:p>
            <a:pPr lvl="2"/>
            <a:r>
              <a:rPr lang="en-US" sz="2000" dirty="0"/>
              <a:t>Text file</a:t>
            </a:r>
          </a:p>
          <a:p>
            <a:pPr>
              <a:buNone/>
            </a:pPr>
            <a:endParaRPr lang="en-US" sz="2000" dirty="0"/>
          </a:p>
          <a:p>
            <a:pPr>
              <a:buNone/>
            </a:pPr>
            <a:r>
              <a:rPr lang="en-US" sz="2000" dirty="0"/>
              <a:t>Build log is used to set options in VectorCAST QA environment and to choose compiler template.</a:t>
            </a:r>
          </a:p>
          <a:p>
            <a:pPr>
              <a:buNone/>
            </a:pPr>
            <a:endParaRPr lang="en-US" sz="2000" dirty="0"/>
          </a:p>
          <a:p>
            <a:pPr>
              <a:buNone/>
            </a:pPr>
            <a:r>
              <a:rPr lang="en-US" sz="2000" dirty="0"/>
              <a:t>Once compiler template is determined create test suite and group for system testing</a:t>
            </a:r>
          </a:p>
          <a:p>
            <a:pPr lvl="2"/>
            <a:r>
              <a:rPr lang="en-US" sz="2000" dirty="0"/>
              <a:t>Separate from unit test environments</a:t>
            </a:r>
          </a:p>
          <a:p>
            <a:pPr lvl="2"/>
            <a:r>
              <a:rPr lang="en-US" sz="2000" dirty="0"/>
              <a:t>May be options unique to system testing</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Build Log and VectorCAST QA Preparation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08851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Create system test environment </a:t>
            </a:r>
          </a:p>
          <a:p>
            <a:pPr lvl="2"/>
            <a:r>
              <a:rPr lang="en-US" sz="2000" dirty="0"/>
              <a:t>Right click on system test group node and select Create System Test Environment-&gt;Interactive</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Follow 5 step process to build environment.</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VectorCAST/QA Environment Creation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2734BFA-FBBA-46A7-8857-4DD9F7BF2EB8}"/>
              </a:ext>
            </a:extLst>
          </p:cNvPr>
          <p:cNvPicPr>
            <a:picLocks noChangeAspect="1"/>
          </p:cNvPicPr>
          <p:nvPr/>
        </p:nvPicPr>
        <p:blipFill>
          <a:blip r:embed="rId3"/>
          <a:stretch>
            <a:fillRect/>
          </a:stretch>
        </p:blipFill>
        <p:spPr>
          <a:xfrm>
            <a:off x="2992456" y="2374366"/>
            <a:ext cx="3731073" cy="2198043"/>
          </a:xfrm>
          <a:prstGeom prst="rect">
            <a:avLst/>
          </a:prstGeom>
        </p:spPr>
      </p:pic>
    </p:spTree>
    <p:extLst>
      <p:ext uri="{BB962C8B-B14F-4D97-AF65-F5344CB8AC3E}">
        <p14:creationId xmlns:p14="http://schemas.microsoft.com/office/powerpoint/2010/main" val="1482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ircular Arrow 6">
            <a:extLst>
              <a:ext uri="{FF2B5EF4-FFF2-40B4-BE49-F238E27FC236}">
                <a16:creationId xmlns:a16="http://schemas.microsoft.com/office/drawing/2014/main" id="{634ABE1E-5C12-41B5-A19A-2C793DFCB6EE}"/>
              </a:ext>
            </a:extLst>
          </p:cNvPr>
          <p:cNvSpPr/>
          <p:nvPr/>
        </p:nvSpPr>
        <p:spPr>
          <a:xfrm flipH="1">
            <a:off x="3522338" y="1331721"/>
            <a:ext cx="5153246" cy="4987015"/>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Fits In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sp>
        <p:nvSpPr>
          <p:cNvPr id="5" name="Down Arrow 7">
            <a:extLst>
              <a:ext uri="{FF2B5EF4-FFF2-40B4-BE49-F238E27FC236}">
                <a16:creationId xmlns:a16="http://schemas.microsoft.com/office/drawing/2014/main" id="{0082904B-289B-4234-A4CE-BFAC8E6708DB}"/>
              </a:ext>
            </a:extLst>
          </p:cNvPr>
          <p:cNvSpPr/>
          <p:nvPr/>
        </p:nvSpPr>
        <p:spPr>
          <a:xfrm rot="11804170">
            <a:off x="7049006" y="1550000"/>
            <a:ext cx="718195" cy="391712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Down Arrow 8">
            <a:extLst>
              <a:ext uri="{FF2B5EF4-FFF2-40B4-BE49-F238E27FC236}">
                <a16:creationId xmlns:a16="http://schemas.microsoft.com/office/drawing/2014/main" id="{66F96455-08CB-4E8D-847F-124E1408E273}"/>
              </a:ext>
            </a:extLst>
          </p:cNvPr>
          <p:cNvSpPr/>
          <p:nvPr/>
        </p:nvSpPr>
        <p:spPr>
          <a:xfrm rot="20609427" flipH="1">
            <a:off x="4603124" y="1636729"/>
            <a:ext cx="718195" cy="4128638"/>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Freeform 9">
            <a:extLst>
              <a:ext uri="{FF2B5EF4-FFF2-40B4-BE49-F238E27FC236}">
                <a16:creationId xmlns:a16="http://schemas.microsoft.com/office/drawing/2014/main" id="{D6C2D952-778A-4481-8391-69AE166F97B4}"/>
              </a:ext>
            </a:extLst>
          </p:cNvPr>
          <p:cNvSpPr/>
          <p:nvPr/>
        </p:nvSpPr>
        <p:spPr>
          <a:xfrm>
            <a:off x="4538610" y="5071982"/>
            <a:ext cx="3114866" cy="831169"/>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8" name="Parallelogram 7">
            <a:extLst>
              <a:ext uri="{FF2B5EF4-FFF2-40B4-BE49-F238E27FC236}">
                <a16:creationId xmlns:a16="http://schemas.microsoft.com/office/drawing/2014/main" id="{9045F84E-6D5A-46D4-960C-E7BED04418DE}"/>
              </a:ext>
            </a:extLst>
          </p:cNvPr>
          <p:cNvSpPr/>
          <p:nvPr/>
        </p:nvSpPr>
        <p:spPr>
          <a:xfrm flipH="1">
            <a:off x="4020418" y="3184067"/>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9" name="Parallelogram 8">
            <a:extLst>
              <a:ext uri="{FF2B5EF4-FFF2-40B4-BE49-F238E27FC236}">
                <a16:creationId xmlns:a16="http://schemas.microsoft.com/office/drawing/2014/main" id="{1E47C47B-309F-4165-8D5E-3C4B12718C6F}"/>
              </a:ext>
            </a:extLst>
          </p:cNvPr>
          <p:cNvSpPr/>
          <p:nvPr/>
        </p:nvSpPr>
        <p:spPr>
          <a:xfrm flipH="1">
            <a:off x="3760691" y="2252009"/>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0" name="Parallelogram 9">
            <a:extLst>
              <a:ext uri="{FF2B5EF4-FFF2-40B4-BE49-F238E27FC236}">
                <a16:creationId xmlns:a16="http://schemas.microsoft.com/office/drawing/2014/main" id="{10A67F09-C7D6-4DEE-8683-BFBE0CEF9D7D}"/>
              </a:ext>
            </a:extLst>
          </p:cNvPr>
          <p:cNvSpPr/>
          <p:nvPr/>
        </p:nvSpPr>
        <p:spPr>
          <a:xfrm flipH="1">
            <a:off x="4269617" y="4116124"/>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1" name="Parallelogram 10">
            <a:extLst>
              <a:ext uri="{FF2B5EF4-FFF2-40B4-BE49-F238E27FC236}">
                <a16:creationId xmlns:a16="http://schemas.microsoft.com/office/drawing/2014/main" id="{6203DCE6-A16F-4E1B-9576-1390EA3ED566}"/>
              </a:ext>
            </a:extLst>
          </p:cNvPr>
          <p:cNvSpPr/>
          <p:nvPr/>
        </p:nvSpPr>
        <p:spPr>
          <a:xfrm>
            <a:off x="6882163" y="2236399"/>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2" name="Parallelogram 11">
            <a:extLst>
              <a:ext uri="{FF2B5EF4-FFF2-40B4-BE49-F238E27FC236}">
                <a16:creationId xmlns:a16="http://schemas.microsoft.com/office/drawing/2014/main" id="{A4886048-8A87-4C32-9D2B-A94A617B3510}"/>
              </a:ext>
            </a:extLst>
          </p:cNvPr>
          <p:cNvSpPr/>
          <p:nvPr/>
        </p:nvSpPr>
        <p:spPr>
          <a:xfrm>
            <a:off x="6605444" y="3184067"/>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3" name="Parallelogram 12">
            <a:extLst>
              <a:ext uri="{FF2B5EF4-FFF2-40B4-BE49-F238E27FC236}">
                <a16:creationId xmlns:a16="http://schemas.microsoft.com/office/drawing/2014/main" id="{93A0E870-8ADC-4CDA-AA53-44AB8BC9D0E0}"/>
              </a:ext>
            </a:extLst>
          </p:cNvPr>
          <p:cNvSpPr/>
          <p:nvPr/>
        </p:nvSpPr>
        <p:spPr>
          <a:xfrm>
            <a:off x="6324732" y="4124315"/>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spTree>
    <p:extLst>
      <p:ext uri="{BB962C8B-B14F-4D97-AF65-F5344CB8AC3E}">
        <p14:creationId xmlns:p14="http://schemas.microsoft.com/office/powerpoint/2010/main" val="31619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Step 4 Coverage Options of QA Environment Creation Wizard</a:t>
            </a:r>
          </a:p>
          <a:p>
            <a:endParaRPr lang="en-US" sz="2000" dirty="0"/>
          </a:p>
          <a:p>
            <a:endParaRPr lang="en-US" sz="2000" dirty="0"/>
          </a:p>
          <a:p>
            <a:endParaRPr lang="en-US" sz="2000" dirty="0"/>
          </a:p>
          <a:p>
            <a:pPr lvl="1">
              <a:buChar char="u"/>
            </a:pPr>
            <a:r>
              <a:rPr lang="en-US" sz="2000" dirty="0"/>
              <a:t>Real Time</a:t>
            </a:r>
          </a:p>
          <a:p>
            <a:pPr lvl="2"/>
            <a:r>
              <a:rPr lang="en-US" sz="2000" dirty="0"/>
              <a:t>VectorCAST gathers coverage data as test is executing and writes results immediately to file.</a:t>
            </a:r>
          </a:p>
          <a:p>
            <a:pPr lvl="3"/>
            <a:r>
              <a:rPr lang="en-US" sz="1800" dirty="0"/>
              <a:t>Can significantly slow down test execution</a:t>
            </a:r>
          </a:p>
          <a:p>
            <a:pPr lvl="1"/>
            <a:r>
              <a:rPr lang="en-US" sz="2000" dirty="0"/>
              <a:t>Buffered</a:t>
            </a:r>
          </a:p>
          <a:p>
            <a:pPr lvl="2"/>
            <a:r>
              <a:rPr lang="en-US" sz="2000" dirty="0"/>
              <a:t>Store coverage data in a buffer</a:t>
            </a:r>
          </a:p>
          <a:p>
            <a:pPr lvl="2"/>
            <a:r>
              <a:rPr lang="en-US" sz="2000" dirty="0"/>
              <a:t>Periodically call VCAST_DUMP_COVERAGE_DATA()</a:t>
            </a:r>
          </a:p>
          <a:p>
            <a:pPr lvl="3"/>
            <a:r>
              <a:rPr lang="en-US" sz="1800" dirty="0"/>
              <a:t>Can be called from a Probe Point so that source does not need to be edited.</a:t>
            </a:r>
          </a:p>
          <a:p>
            <a:pPr lvl="1"/>
            <a:r>
              <a:rPr lang="en-US" sz="2000" dirty="0"/>
              <a:t>Animation</a:t>
            </a:r>
          </a:p>
          <a:p>
            <a:pPr lvl="2"/>
            <a:r>
              <a:rPr lang="en-US" sz="2000" dirty="0"/>
              <a:t>Play back coverage results in coverage viewer (unit test only)</a:t>
            </a:r>
          </a:p>
          <a:p>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I/O Mechanism</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6" name="Picture 5">
            <a:extLst>
              <a:ext uri="{FF2B5EF4-FFF2-40B4-BE49-F238E27FC236}">
                <a16:creationId xmlns:a16="http://schemas.microsoft.com/office/drawing/2014/main" id="{91BE47AF-9849-454C-BF62-72628B2865D6}"/>
              </a:ext>
            </a:extLst>
          </p:cNvPr>
          <p:cNvPicPr>
            <a:picLocks noChangeAspect="1"/>
          </p:cNvPicPr>
          <p:nvPr/>
        </p:nvPicPr>
        <p:blipFill>
          <a:blip r:embed="rId3"/>
          <a:stretch>
            <a:fillRect/>
          </a:stretch>
        </p:blipFill>
        <p:spPr>
          <a:xfrm>
            <a:off x="1052053" y="1870542"/>
            <a:ext cx="8173893" cy="694899"/>
          </a:xfrm>
          <a:prstGeom prst="rect">
            <a:avLst/>
          </a:prstGeom>
        </p:spPr>
      </p:pic>
    </p:spTree>
    <p:extLst>
      <p:ext uri="{BB962C8B-B14F-4D97-AF65-F5344CB8AC3E}">
        <p14:creationId xmlns:p14="http://schemas.microsoft.com/office/powerpoint/2010/main" val="280471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Accessed via Tools-&gt;Options-&gt;Target-&gt;Input/Output Options</a:t>
            </a:r>
          </a:p>
          <a:p>
            <a:endParaRPr lang="en-US" dirty="0"/>
          </a:p>
          <a:p>
            <a:pPr lvl="1">
              <a:buChar char="u"/>
            </a:pPr>
            <a:r>
              <a:rPr lang="en-US" dirty="0"/>
              <a:t>I/O uses stdin/stdout</a:t>
            </a:r>
          </a:p>
          <a:p>
            <a:pPr lvl="2"/>
            <a:r>
              <a:rPr lang="en-US" dirty="0"/>
              <a:t>Target does not have file I/O capability</a:t>
            </a:r>
          </a:p>
          <a:p>
            <a:pPr lvl="2"/>
            <a:r>
              <a:rPr lang="en-US" dirty="0"/>
              <a:t>VectorCAST reads input data via stdin and writes output through stdout</a:t>
            </a:r>
          </a:p>
          <a:p>
            <a:pPr lvl="1"/>
            <a:r>
              <a:rPr lang="en-US" dirty="0"/>
              <a:t>I/O uses stdout only</a:t>
            </a:r>
          </a:p>
          <a:p>
            <a:pPr lvl="2"/>
            <a:r>
              <a:rPr lang="en-US" dirty="0"/>
              <a:t>Target only has stdout capability</a:t>
            </a:r>
          </a:p>
          <a:p>
            <a:pPr lvl="2"/>
            <a:r>
              <a:rPr lang="en-US" dirty="0"/>
              <a:t>Data is compiled into the test harness</a:t>
            </a:r>
          </a:p>
          <a:p>
            <a:pPr lvl="1"/>
            <a:r>
              <a:rPr lang="en-US" dirty="0"/>
              <a:t>Buffer I/O</a:t>
            </a:r>
          </a:p>
          <a:p>
            <a:pPr lvl="2"/>
            <a:r>
              <a:rPr lang="en-US" dirty="0"/>
              <a:t>Target does not have stdin capability and cannot write to files. The data is buffered within memory. This is usually used when the target doesn't have stdin or stdout capability</a:t>
            </a:r>
          </a:p>
          <a:p>
            <a:pPr lvl="2"/>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Other I/O Options</a:t>
            </a:r>
          </a:p>
        </p:txBody>
      </p:sp>
      <p:sp>
        <p:nvSpPr>
          <p:cNvPr id="74754" name="Rectangle 10"/>
          <p:cNvSpPr>
            <a:spLocks noGrp="1" noChangeArrowheads="1"/>
          </p:cNvSpPr>
          <p:nvPr>
            <p:ph type="title"/>
          </p:nvPr>
        </p:nvSpPr>
        <p:spPr/>
        <p:txBody>
          <a:bodyPr/>
          <a:lstStyle/>
          <a:p>
            <a:r>
              <a:rPr lang="en-US" dirty="0"/>
              <a:t>Lecture:  System Test Workflow</a:t>
            </a:r>
          </a:p>
        </p:txBody>
      </p:sp>
      <p:sp>
        <p:nvSpPr>
          <p:cNvPr id="4" name="Content Placeholder 3">
            <a:extLst>
              <a:ext uri="{FF2B5EF4-FFF2-40B4-BE49-F238E27FC236}">
                <a16:creationId xmlns:a16="http://schemas.microsoft.com/office/drawing/2014/main" id="{2876038F-BDA4-487D-B5B5-CF96E57DAE81}"/>
              </a:ext>
            </a:extLst>
          </p:cNvPr>
          <p:cNvSpPr>
            <a:spLocks noGrp="1"/>
          </p:cNvSpPr>
          <p:nvPr>
            <p:ph sz="quarter" idx="14"/>
          </p:nvPr>
        </p:nvSpPr>
        <p:spPr/>
        <p:txBody>
          <a:bodyPr/>
          <a:lstStyle/>
          <a:p>
            <a:endParaRPr lang="en-US" dirty="0"/>
          </a:p>
        </p:txBody>
      </p:sp>
      <p:pic>
        <p:nvPicPr>
          <p:cNvPr id="8" name="Picture 7">
            <a:extLst>
              <a:ext uri="{FF2B5EF4-FFF2-40B4-BE49-F238E27FC236}">
                <a16:creationId xmlns:a16="http://schemas.microsoft.com/office/drawing/2014/main" id="{51B70F39-E301-4BA6-996C-FDE408B3EC19}"/>
              </a:ext>
            </a:extLst>
          </p:cNvPr>
          <p:cNvPicPr>
            <a:picLocks noChangeAspect="1"/>
          </p:cNvPicPr>
          <p:nvPr/>
        </p:nvPicPr>
        <p:blipFill>
          <a:blip r:embed="rId3"/>
          <a:stretch>
            <a:fillRect/>
          </a:stretch>
        </p:blipFill>
        <p:spPr>
          <a:xfrm>
            <a:off x="6951352" y="1638723"/>
            <a:ext cx="3881296" cy="4462553"/>
          </a:xfrm>
          <a:prstGeom prst="rect">
            <a:avLst/>
          </a:prstGeom>
        </p:spPr>
      </p:pic>
    </p:spTree>
    <p:extLst>
      <p:ext uri="{BB962C8B-B14F-4D97-AF65-F5344CB8AC3E}">
        <p14:creationId xmlns:p14="http://schemas.microsoft.com/office/powerpoint/2010/main" val="171522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Regression scripts allow the regeneration of the tool options and the test environment.</a:t>
            </a:r>
          </a:p>
          <a:p>
            <a:endParaRPr lang="en-US" sz="2000" dirty="0"/>
          </a:p>
          <a:p>
            <a:r>
              <a:rPr lang="en-US" sz="2000" dirty="0"/>
              <a:t>Files created:</a:t>
            </a:r>
          </a:p>
          <a:p>
            <a:pPr lvl="2"/>
            <a:r>
              <a:rPr lang="en-US" sz="2000" dirty="0"/>
              <a:t>Batch file </a:t>
            </a:r>
            <a:r>
              <a:rPr lang="en-US" sz="2000" i="1" dirty="0"/>
              <a:t>environment_name.bat/sh</a:t>
            </a:r>
          </a:p>
          <a:p>
            <a:pPr lvl="2"/>
            <a:r>
              <a:rPr lang="en-US" sz="2000" dirty="0"/>
              <a:t>Environment script </a:t>
            </a:r>
            <a:r>
              <a:rPr lang="en-US" sz="2000" i="1" dirty="0"/>
              <a:t>environment_name.enc</a:t>
            </a:r>
            <a:r>
              <a:rPr lang="en-US" sz="2000" dirty="0"/>
              <a:t> with instructions on how to build environment</a:t>
            </a:r>
          </a:p>
          <a:p>
            <a:pPr lvl="3"/>
            <a:r>
              <a:rPr lang="en-US" sz="1800" dirty="0"/>
              <a:t>Contains source file information and probe points </a:t>
            </a:r>
          </a:p>
          <a:p>
            <a:pPr lvl="3"/>
            <a:r>
              <a:rPr lang="en-US" sz="1800" dirty="0"/>
              <a:t>XML format</a:t>
            </a:r>
          </a:p>
          <a:p>
            <a:pPr lvl="3"/>
            <a:r>
              <a:rPr lang="en-US" sz="1800" dirty="0"/>
              <a:t>Called by </a:t>
            </a:r>
            <a:r>
              <a:rPr lang="en-US" sz="1800" i="1" dirty="0"/>
              <a:t>environment_name.bat/sh</a:t>
            </a:r>
          </a:p>
          <a:p>
            <a:pPr lvl="2"/>
            <a:r>
              <a:rPr lang="en-US" sz="2000" dirty="0"/>
              <a:t>If environment has imported results </a:t>
            </a:r>
            <a:r>
              <a:rPr lang="en-US" sz="2000" i="1" dirty="0"/>
              <a:t>environment_name.cvr </a:t>
            </a:r>
            <a:r>
              <a:rPr lang="en-US" sz="2000" dirty="0"/>
              <a:t>is created</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Regression Scripts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18754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Cover I/O Type set to “Buffered”</a:t>
            </a:r>
          </a:p>
          <a:p>
            <a:pPr lvl="2"/>
            <a:r>
              <a:rPr lang="en-US" sz="2000" dirty="0"/>
              <a:t>Coverage data written to buffer on target</a:t>
            </a:r>
          </a:p>
          <a:p>
            <a:pPr lvl="2"/>
            <a:r>
              <a:rPr lang="en-US" sz="2000" dirty="0"/>
              <a:t>Buffer needs to be periodically dumped before it fills up</a:t>
            </a:r>
          </a:p>
          <a:p>
            <a:endParaRPr lang="en-US" sz="2000" dirty="0"/>
          </a:p>
          <a:p>
            <a:r>
              <a:rPr lang="en-US" sz="2000" dirty="0"/>
              <a:t>VectorCAST provides API function VCAST_DUMP_COVERAGE_DATA()</a:t>
            </a:r>
          </a:p>
          <a:p>
            <a:pPr lvl="2"/>
            <a:r>
              <a:rPr lang="en-US" sz="2000" dirty="0"/>
              <a:t>Writes out coverage data from buffer to a file</a:t>
            </a:r>
          </a:p>
          <a:p>
            <a:pPr lvl="2"/>
            <a:r>
              <a:rPr lang="en-US" sz="2000" dirty="0"/>
              <a:t>Default file name is TESTINSS.DAT</a:t>
            </a:r>
          </a:p>
          <a:p>
            <a:pPr lvl="2"/>
            <a:r>
              <a:rPr lang="en-US" sz="2000" dirty="0"/>
              <a:t>Can be called in a probe point</a:t>
            </a:r>
          </a:p>
          <a:p>
            <a:pPr lvl="3"/>
            <a:r>
              <a:rPr lang="en-US" sz="1800" dirty="0"/>
              <a:t>Source does not need to be edited.</a:t>
            </a:r>
          </a:p>
          <a:p>
            <a:pPr indent="-216000">
              <a:buNone/>
            </a:pPr>
            <a:endParaRPr lang="en-US" sz="2000" dirty="0"/>
          </a:p>
          <a:p>
            <a:pPr indent="-216000">
              <a:buNone/>
            </a:pPr>
            <a:r>
              <a:rPr lang="en-US" sz="2000" dirty="0"/>
              <a:t>Call from periodic routine.</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Output API</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187587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1800" dirty="0"/>
              <a:t>VectorCAST Cover I/O files</a:t>
            </a:r>
          </a:p>
          <a:p>
            <a:pPr lvl="2"/>
            <a:r>
              <a:rPr lang="en-GB" sz="1800" dirty="0"/>
              <a:t>The I/O files are in the environment directory and are called:</a:t>
            </a:r>
          </a:p>
          <a:p>
            <a:pPr lvl="3"/>
            <a:r>
              <a:rPr lang="en-GB" sz="1600" dirty="0"/>
              <a:t>c_cover_io.c		for C source files</a:t>
            </a:r>
          </a:p>
          <a:p>
            <a:pPr lvl="3"/>
            <a:r>
              <a:rPr lang="en-GB" sz="1600" dirty="0"/>
              <a:t>c_cover_io.cpp		for C++ source files</a:t>
            </a:r>
          </a:p>
          <a:p>
            <a:pPr lvl="3"/>
            <a:r>
              <a:rPr lang="en-GB" sz="1600" dirty="0"/>
              <a:t>vcast_c_options.h, c_cover.h	included by the above</a:t>
            </a:r>
          </a:p>
          <a:p>
            <a:pPr lvl="3"/>
            <a:r>
              <a:rPr lang="en-GB" sz="1600" dirty="0"/>
              <a:t>vcast_cover_io.adb,		for Ada source files</a:t>
            </a:r>
          </a:p>
          <a:p>
            <a:pPr lvl="3"/>
            <a:r>
              <a:rPr lang="en-GB" sz="1600" dirty="0"/>
              <a:t>vcast_cover_io.ads                                    </a:t>
            </a:r>
          </a:p>
          <a:p>
            <a:pPr lvl="2"/>
            <a:r>
              <a:rPr lang="en-GB" sz="1800" dirty="0"/>
              <a:t>I/O files contain the Data Structures &amp; Functions needed to record the Coverage Information</a:t>
            </a:r>
          </a:p>
          <a:p>
            <a:pPr lvl="1"/>
            <a:r>
              <a:rPr lang="en-GB" sz="1800" dirty="0"/>
              <a:t>When compiling/linking the instrumented source files, you must include the appropriate I/O file (for “c”, e.g., link in c_cover_io.c) </a:t>
            </a:r>
          </a:p>
          <a:p>
            <a:pPr lvl="2"/>
            <a:r>
              <a:rPr lang="en-GB" sz="1800" dirty="0"/>
              <a:t>Add to your compile command: </a:t>
            </a:r>
            <a:r>
              <a:rPr lang="en-GB" sz="1400" dirty="0"/>
              <a:t>gcc -g -c manager_driver.c manager.c database.c  %COVER_ENV%/c_cover_io.c</a:t>
            </a:r>
            <a:endParaRPr lang="en-GB" sz="1800" dirty="0"/>
          </a:p>
          <a:p>
            <a:pPr lvl="2"/>
            <a:r>
              <a:rPr lang="en-GB" sz="1800" dirty="0"/>
              <a:t>Append through the GUI</a:t>
            </a:r>
          </a:p>
          <a:p>
            <a:pPr lvl="1"/>
            <a:endParaRPr lang="en-GB" sz="1800" dirty="0"/>
          </a:p>
          <a:p>
            <a:pPr lvl="1"/>
            <a:r>
              <a:rPr lang="en-GB" sz="1800" dirty="0"/>
              <a:t>IMPORTANT: Note that you may need to customize the I/O files to support the particular I/O mode and I/O API that exists on your target. </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IO Files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31983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2000" dirty="0"/>
              <a:t>Two Methods</a:t>
            </a:r>
          </a:p>
          <a:p>
            <a:pPr lvl="2">
              <a:buClr>
                <a:srgbClr val="000000"/>
              </a:buClr>
              <a:buSzPct val="100000"/>
              <a:buFont typeface="Wingdings 3" panose="05040102010807070707" pitchFamily="18" charset="2"/>
              <a:buAutoNum type="arabicPeriod"/>
            </a:pPr>
            <a:r>
              <a:rPr lang="en-GB" sz="2000" dirty="0"/>
              <a:t>Use the System Test Script in VectorCAST</a:t>
            </a:r>
          </a:p>
          <a:p>
            <a:pPr lvl="3"/>
            <a:r>
              <a:rPr lang="en-GB" sz="1800" dirty="0"/>
              <a:t>Right mouse on Environment -&gt; System Testing-&gt;Edit Script</a:t>
            </a:r>
          </a:p>
          <a:p>
            <a:pPr lvl="3"/>
            <a:r>
              <a:rPr lang="en-GB" sz="1800" dirty="0"/>
              <a:t>Add Build Command to Python Script</a:t>
            </a:r>
          </a:p>
          <a:p>
            <a:pPr lvl="3"/>
            <a:r>
              <a:rPr lang="en-GB" sz="1800" dirty="0"/>
              <a:t>Optionally, add Execution Scripts</a:t>
            </a:r>
          </a:p>
          <a:p>
            <a:pPr lvl="1">
              <a:buClr>
                <a:srgbClr val="000000"/>
              </a:buClr>
              <a:buSzPct val="100000"/>
              <a:buFont typeface="Wingdings 3" panose="05040102010807070707" pitchFamily="18" charset="2"/>
              <a:buAutoNum type="arabicPeriod"/>
            </a:pPr>
            <a:r>
              <a:rPr lang="en-GB" sz="2200" dirty="0"/>
              <a:t>Use Normal Build Mechanism to build your application</a:t>
            </a:r>
          </a:p>
          <a:p>
            <a:pPr lvl="3"/>
            <a:r>
              <a:rPr lang="en-GB" sz="1800" dirty="0"/>
              <a:t>e.g.,, makefile, Visual Studio Project, Eclipse Project. etc…</a:t>
            </a:r>
          </a:p>
          <a:p>
            <a:pPr lvl="3"/>
            <a:r>
              <a:rPr lang="en-GB" sz="1800" dirty="0"/>
              <a:t>Add c_cover_io.c  to your project</a:t>
            </a:r>
          </a:p>
          <a:p>
            <a:pPr lvl="3"/>
            <a:r>
              <a:rPr lang="en-GB" sz="1800" dirty="0"/>
              <a:t>Add the include path for vcast_c_options.h &amp; c_cover.h</a:t>
            </a:r>
          </a:p>
          <a:p>
            <a:pPr lvl="3"/>
            <a:r>
              <a:rPr lang="en-GB" sz="1800" dirty="0"/>
              <a:t>Note that vcast_c_options.h changes if instrumentation options change.</a:t>
            </a:r>
          </a:p>
          <a:p>
            <a:pPr lvl="3"/>
            <a:endParaRPr lang="en-GB" sz="1800" dirty="0"/>
          </a:p>
          <a:p>
            <a:pPr>
              <a:buNone/>
            </a:pPr>
            <a:endParaRPr lang="en-GB" sz="2000" dirty="0"/>
          </a:p>
          <a:p>
            <a:pPr lvl="2"/>
            <a:endParaRPr lang="en-GB"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Building an Instrumented Executable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428696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a:buNone/>
            </a:pPr>
            <a:r>
              <a:rPr lang="en-GB" sz="1800" dirty="0"/>
              <a:t>The Apply Coverage to Source Tree option specifies where instrumented files are stored and how they are used by VectorCAST.</a:t>
            </a:r>
          </a:p>
          <a:p>
            <a:pPr lvl="2"/>
            <a:r>
              <a:rPr lang="en-GB" sz="1800" dirty="0"/>
              <a:t>When a QA environment is created a separate instrumentation directory is created to store the instrumented source code.</a:t>
            </a:r>
          </a:p>
          <a:p>
            <a:pPr lvl="3"/>
            <a:r>
              <a:rPr lang="en-US" sz="1600" dirty="0"/>
              <a:t>vcast_working\vcast_qa\Lua_System_Test\vc-inst</a:t>
            </a:r>
          </a:p>
          <a:p>
            <a:pPr lvl="2"/>
            <a:r>
              <a:rPr lang="en-US" sz="1800" dirty="0"/>
              <a:t>Option can be accessed by right clicking on QA environment an selecting System Testing-&gt;Apply Coverage to Source Tree</a:t>
            </a:r>
          </a:p>
          <a:p>
            <a:pPr lvl="2"/>
            <a:r>
              <a:rPr lang="en-US" sz="1800" dirty="0"/>
              <a:t>Three options</a:t>
            </a:r>
          </a:p>
          <a:p>
            <a:pPr lvl="3"/>
            <a:r>
              <a:rPr lang="en-US" sz="1600" dirty="0"/>
              <a:t>During Build (default)</a:t>
            </a:r>
          </a:p>
          <a:p>
            <a:pPr lvl="4"/>
            <a:r>
              <a:rPr lang="en-GB" sz="1600" dirty="0"/>
              <a:t>Source code copied to backup files and replace with instrumented code.</a:t>
            </a:r>
          </a:p>
          <a:p>
            <a:pPr lvl="4"/>
            <a:r>
              <a:rPr lang="en-GB" sz="1600" dirty="0"/>
              <a:t>Build is performed via system_tests.py script</a:t>
            </a:r>
          </a:p>
          <a:p>
            <a:pPr lvl="4"/>
            <a:r>
              <a:rPr lang="en-GB" sz="1600" dirty="0"/>
              <a:t>When build is complete original source files are restored and instrumented files are moved back to vc-inst directory.</a:t>
            </a:r>
          </a:p>
          <a:p>
            <a:pPr lvl="3"/>
            <a:r>
              <a:rPr lang="en-GB" sz="1600" dirty="0"/>
              <a:t>Always</a:t>
            </a:r>
          </a:p>
          <a:p>
            <a:pPr lvl="4"/>
            <a:r>
              <a:rPr lang="en-GB" sz="1600" dirty="0"/>
              <a:t>Source code backed up and replaced with instrumented code.</a:t>
            </a:r>
          </a:p>
          <a:p>
            <a:pPr lvl="4"/>
            <a:r>
              <a:rPr lang="en-GB" sz="1600" dirty="0"/>
              <a:t>Only way to revert code is to un-instrument the application</a:t>
            </a:r>
          </a:p>
          <a:p>
            <a:pPr lvl="3"/>
            <a:r>
              <a:rPr lang="en-GB" sz="1600" dirty="0"/>
              <a:t>Never</a:t>
            </a:r>
          </a:p>
          <a:p>
            <a:pPr lvl="4"/>
            <a:r>
              <a:rPr lang="en-GB" sz="1600" dirty="0"/>
              <a:t>Instrumented code is stored in vc-inst</a:t>
            </a:r>
          </a:p>
          <a:p>
            <a:pPr lvl="4"/>
            <a:r>
              <a:rPr lang="en-GB" sz="1600" dirty="0"/>
              <a:t>Build is performed with un-instrumented files</a:t>
            </a:r>
          </a:p>
          <a:p>
            <a:pPr lvl="4"/>
            <a:endParaRPr lang="en-GB" sz="1600" dirty="0"/>
          </a:p>
          <a:p>
            <a:pPr lvl="4"/>
            <a:endParaRPr lang="en-GB" sz="1600" dirty="0"/>
          </a:p>
          <a:p>
            <a:pPr indent="-252000">
              <a:buNone/>
            </a:pPr>
            <a:endParaRPr lang="en-GB" sz="2000"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Applying Coverage to the Source Tree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031241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Configuration Management</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42841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VectorCAST Project artifacts that need to be saved</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Configuration Management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1134008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501282" cy="5220000"/>
          </a:xfrm>
        </p:spPr>
        <p:txBody>
          <a:bodyPr/>
          <a:lstStyle/>
          <a:p>
            <a:pPr>
              <a:buNone/>
            </a:pPr>
            <a:r>
              <a:rPr lang="en-US" sz="2000" dirty="0"/>
              <a:t>The goal here is to save a minimal set of VectorCAST Project files and still be able to regenerate the VectorCAST Project on any machine.</a:t>
            </a:r>
          </a:p>
          <a:p>
            <a:pPr>
              <a:buNone/>
            </a:pPr>
            <a:r>
              <a:rPr lang="en-US" sz="2000" dirty="0"/>
              <a:t>We maintain the folder structure and eliminate any files that are not necessary to regenerate the VectorCAST Project</a:t>
            </a:r>
          </a:p>
          <a:p>
            <a:pPr>
              <a:buNone/>
            </a:pPr>
            <a:r>
              <a:rPr lang="en-US" sz="2000" dirty="0"/>
              <a:t>The screen shot shows the correct listing of files</a:t>
            </a:r>
          </a:p>
          <a:p>
            <a:pPr>
              <a:buNone/>
            </a:pPr>
            <a:r>
              <a:rPr lang="en-US" sz="2000" dirty="0"/>
              <a:t>Folders of interest:</a:t>
            </a:r>
          </a:p>
          <a:p>
            <a:pPr lvl="2"/>
            <a:r>
              <a:rPr lang="en-US" sz="2000" dirty="0"/>
              <a:t>vcast_working</a:t>
            </a:r>
          </a:p>
          <a:p>
            <a:pPr lvl="3"/>
            <a:r>
              <a:rPr lang="en-US" sz="1800" dirty="0"/>
              <a:t>Lua_Testing</a:t>
            </a:r>
          </a:p>
          <a:p>
            <a:pPr lvl="4"/>
            <a:r>
              <a:rPr lang="en-US" sz="1800" dirty="0"/>
              <a:t>Environment</a:t>
            </a:r>
          </a:p>
          <a:p>
            <a:pPr lvl="4"/>
            <a:r>
              <a:rPr lang="en-US" sz="1800" dirty="0"/>
              <a:t>Python</a:t>
            </a:r>
          </a:p>
          <a:p>
            <a:pPr lvl="3"/>
            <a:r>
              <a:rPr lang="en-US" sz="1800" dirty="0"/>
              <a:t>MinGW_Template</a:t>
            </a:r>
          </a:p>
          <a:p>
            <a:pPr lvl="3"/>
            <a:r>
              <a:rPr lang="en-US" sz="1800" dirty="0"/>
              <a:t>SupportFiles</a:t>
            </a:r>
          </a:p>
          <a:p>
            <a:pPr lvl="3"/>
            <a:r>
              <a:rPr lang="en-US" sz="1800" dirty="0"/>
              <a:t>vcast_qa</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Folder Structure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515768" y="1260000"/>
            <a:ext cx="3712526" cy="5171746"/>
          </a:xfrm>
          <a:prstGeom prst="rect">
            <a:avLst/>
          </a:prstGeom>
        </p:spPr>
      </p:pic>
    </p:spTree>
    <p:extLst>
      <p:ext uri="{BB962C8B-B14F-4D97-AF65-F5344CB8AC3E}">
        <p14:creationId xmlns:p14="http://schemas.microsoft.com/office/powerpoint/2010/main" val="403846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a:latin typeface="Mark Pro for Vector" panose="020B0504020201010104" pitchFamily="34" charset="0"/>
              </a:rPr>
              <a:t>VectorCAST</a:t>
            </a:r>
          </a:p>
        </p:txBody>
      </p:sp>
    </p:spTree>
    <p:extLst>
      <p:ext uri="{BB962C8B-B14F-4D97-AF65-F5344CB8AC3E}">
        <p14:creationId xmlns:p14="http://schemas.microsoft.com/office/powerpoint/2010/main" val="46537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vcast_working folder stores all VectorCAST artifacts. But we don’t need to save everything. </a:t>
            </a:r>
          </a:p>
          <a:p>
            <a:pPr>
              <a:buNone/>
            </a:pPr>
            <a:r>
              <a:rPr lang="en-US" sz="2000" dirty="0"/>
              <a:t>We will keep all folders for now but eliminate extraneous files from this working directory.</a:t>
            </a:r>
          </a:p>
          <a:p>
            <a:pPr>
              <a:buNone/>
            </a:pPr>
            <a:endParaRPr lang="en-US" sz="2000" dirty="0"/>
          </a:p>
          <a:p>
            <a:pPr>
              <a:buNone/>
            </a:pPr>
            <a:r>
              <a:rPr lang="en-US" sz="2000" dirty="0"/>
              <a:t>Files to check-in:</a:t>
            </a:r>
          </a:p>
          <a:p>
            <a:pPr lvl="2"/>
            <a:r>
              <a:rPr lang="en-US" sz="1800" dirty="0"/>
              <a:t>Lua_Testing.vcm</a:t>
            </a:r>
          </a:p>
          <a:p>
            <a:pPr lvl="3"/>
            <a:r>
              <a:rPr lang="en-US" sz="1600" dirty="0"/>
              <a:t>This is the main project file.</a:t>
            </a:r>
          </a:p>
          <a:p>
            <a:pPr lvl="2"/>
            <a:r>
              <a:rPr lang="en-US" sz="1800" dirty="0"/>
              <a:t>setup_env.bat</a:t>
            </a:r>
          </a:p>
          <a:p>
            <a:pPr lvl="2"/>
            <a:r>
              <a:rPr lang="en-US" sz="1800" dirty="0"/>
              <a:t>Start_VectorCAST.bat</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182383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Lua_Testing folder contains environment specific folders and files.</a:t>
            </a:r>
          </a:p>
          <a:p>
            <a:pPr>
              <a:buNone/>
            </a:pPr>
            <a:endParaRPr lang="en-US" sz="2000" dirty="0"/>
          </a:p>
          <a:p>
            <a:pPr>
              <a:buNone/>
            </a:pPr>
            <a:r>
              <a:rPr lang="en-US" sz="2000" dirty="0"/>
              <a:t>Folders of interest:</a:t>
            </a:r>
          </a:p>
          <a:p>
            <a:pPr lvl="2"/>
            <a:r>
              <a:rPr lang="en-US" sz="2000" dirty="0"/>
              <a:t>environment</a:t>
            </a:r>
          </a:p>
          <a:p>
            <a:pPr lvl="3"/>
            <a:r>
              <a:rPr lang="en-US" sz="1800" dirty="0"/>
              <a:t>Contains all unit test environment artifacts</a:t>
            </a:r>
          </a:p>
          <a:p>
            <a:pPr lvl="3"/>
            <a:r>
              <a:rPr lang="en-US" sz="1800" dirty="0"/>
              <a:t>Everything in this folder is checked-in to SCM</a:t>
            </a:r>
          </a:p>
          <a:p>
            <a:pPr lvl="2"/>
            <a:r>
              <a:rPr lang="en-US" sz="2000" dirty="0"/>
              <a:t>python</a:t>
            </a:r>
          </a:p>
          <a:p>
            <a:pPr lvl="3"/>
            <a:r>
              <a:rPr lang="en-US" sz="1800" dirty="0"/>
              <a:t>Remove all *.pyc files. These are compiled Python scripts and are regenerated when a Python script is executed.</a:t>
            </a:r>
          </a:p>
          <a:p>
            <a:pPr>
              <a:buNone/>
            </a:pPr>
            <a:r>
              <a:rPr lang="en-US" sz="2000" dirty="0"/>
              <a:t>All other files and folders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vcast_working\Lua_Testing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4002747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MinGW_Template folder contains all artifacts related to our template unit test environment.</a:t>
            </a:r>
          </a:p>
          <a:p>
            <a:pPr>
              <a:buNone/>
            </a:pPr>
            <a:endParaRPr lang="en-US" sz="2000" dirty="0"/>
          </a:p>
          <a:p>
            <a:pPr>
              <a:buNone/>
            </a:pPr>
            <a:r>
              <a:rPr lang="en-US" sz="2000" dirty="0"/>
              <a:t>Files of interest:</a:t>
            </a:r>
          </a:p>
          <a:p>
            <a:pPr lvl="2"/>
            <a:r>
              <a:rPr lang="en-US" sz="2000" dirty="0"/>
              <a:t>LAPI.env</a:t>
            </a:r>
          </a:p>
          <a:p>
            <a:pPr lvl="2"/>
            <a:r>
              <a:rPr lang="en-US" sz="2000" dirty="0"/>
              <a:t>CCAST_.CFG</a:t>
            </a:r>
          </a:p>
          <a:p>
            <a:pPr>
              <a:buNone/>
            </a:pPr>
            <a:endParaRPr lang="en-US" sz="2000" dirty="0"/>
          </a:p>
          <a:p>
            <a:pPr>
              <a:buNone/>
            </a:pPr>
            <a:r>
              <a:rPr lang="en-US" sz="2000" dirty="0"/>
              <a:t>The build folder and all other files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vcast_working\MinGW_Template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578511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SupportFiles folder contains custom scripts, header files, etc.</a:t>
            </a:r>
          </a:p>
          <a:p>
            <a:pPr>
              <a:buNone/>
            </a:pPr>
            <a:r>
              <a:rPr lang="en-US" sz="2000" dirty="0"/>
              <a:t>In our labs we also stored build logs, file list, a working CCAST.CFG and vcshell database. Although these files are not necessary to rebuild the VectorCAST Project, they can be stored in SCM as a baseline.</a:t>
            </a:r>
          </a:p>
          <a:p>
            <a:pPr>
              <a:buNone/>
            </a:pPr>
            <a:r>
              <a:rPr lang="en-US" sz="2000" dirty="0"/>
              <a:t>Save all files in this folder.</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vcast_working\SupportFiles</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2920326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vcast_qa folder contains all artifacts related to our VectorCAST\QA environment.</a:t>
            </a:r>
          </a:p>
          <a:p>
            <a:pPr>
              <a:buNone/>
            </a:pPr>
            <a:endParaRPr lang="en-US" sz="2000" dirty="0"/>
          </a:p>
          <a:p>
            <a:pPr>
              <a:buNone/>
            </a:pPr>
            <a:r>
              <a:rPr lang="en-US" sz="2000" dirty="0"/>
              <a:t>However, all files are not necessary to regenerate the QA environment. All that is necessary is the regression scripts.</a:t>
            </a:r>
          </a:p>
          <a:p>
            <a:pPr>
              <a:buNone/>
            </a:pPr>
            <a:endParaRPr lang="en-US" sz="1800" dirty="0"/>
          </a:p>
          <a:p>
            <a:pPr>
              <a:buNone/>
            </a:pPr>
            <a:r>
              <a:rPr lang="en-US" sz="2000" dirty="0"/>
              <a:t>Files of interest:</a:t>
            </a:r>
          </a:p>
          <a:p>
            <a:pPr lvl="2"/>
            <a:r>
              <a:rPr lang="en-US" sz="2000" dirty="0"/>
              <a:t>Lua_System_Test.bat</a:t>
            </a:r>
          </a:p>
          <a:p>
            <a:pPr lvl="2"/>
            <a:r>
              <a:rPr lang="en-US" sz="2000" dirty="0"/>
              <a:t>Lua_System_Test.enc</a:t>
            </a:r>
          </a:p>
          <a:p>
            <a:pPr indent="-252000">
              <a:buNone/>
            </a:pPr>
            <a:endParaRPr lang="en-US" sz="2000" dirty="0"/>
          </a:p>
          <a:p>
            <a:pPr indent="-252000">
              <a:buNone/>
            </a:pPr>
            <a:r>
              <a:rPr lang="en-US" sz="2000" dirty="0"/>
              <a:t>To regenerate the entire QA environment execute the batch file.</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vcast_working\vcast_qa</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1690062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Continuous Integration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038008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Continuous integration is a strategy for software developers to help increase the speed of development by building and testing an application frequently.</a:t>
            </a:r>
          </a:p>
          <a:p>
            <a:pPr lvl="2"/>
            <a:r>
              <a:rPr lang="en-US" sz="2000" dirty="0"/>
              <a:t>Developers commit code changes daily</a:t>
            </a:r>
          </a:p>
          <a:p>
            <a:pPr lvl="2"/>
            <a:r>
              <a:rPr lang="en-US" sz="2000" dirty="0"/>
              <a:t>Continuous integration software automatically builds and runs tests.</a:t>
            </a:r>
          </a:p>
          <a:p>
            <a:pPr>
              <a:buNone/>
            </a:pPr>
            <a:endParaRPr lang="en-US" sz="2000" dirty="0"/>
          </a:p>
          <a:p>
            <a:pPr lvl="1">
              <a:buNone/>
            </a:pPr>
            <a:r>
              <a:rPr lang="en-US" sz="2000" dirty="0"/>
              <a:t>Goal is to find bugs early.</a:t>
            </a:r>
          </a:p>
          <a:p>
            <a:pPr lvl="2"/>
            <a:r>
              <a:rPr lang="en-US" sz="2000" dirty="0"/>
              <a:t>Less man hours to debug, identify and fix.</a:t>
            </a:r>
          </a:p>
          <a:p>
            <a:pPr>
              <a:buNone/>
            </a:pPr>
            <a:endParaRPr lang="en-US" sz="2000" dirty="0"/>
          </a:p>
          <a:p>
            <a:pPr>
              <a:buNone/>
            </a:pPr>
            <a:r>
              <a:rPr lang="en-US" sz="2000" dirty="0"/>
              <a:t>Popular Continuous Integration Tools</a:t>
            </a:r>
          </a:p>
          <a:p>
            <a:pPr lvl="2"/>
            <a:r>
              <a:rPr lang="en-US" sz="2000" dirty="0"/>
              <a:t>Jenkins</a:t>
            </a:r>
          </a:p>
          <a:p>
            <a:pPr lvl="2"/>
            <a:r>
              <a:rPr lang="en-US" sz="2000" dirty="0"/>
              <a:t>Bamboo</a:t>
            </a:r>
          </a:p>
          <a:p>
            <a:pPr lvl="2"/>
            <a:r>
              <a:rPr lang="en-US" sz="2000" dirty="0"/>
              <a:t>GitLab</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What is Continuous Integration?</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543538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VectorCAST plug-ins are available for Jenkins CI tool</a:t>
            </a:r>
          </a:p>
          <a:p>
            <a:pPr lvl="2"/>
            <a:r>
              <a:rPr lang="en-US" sz="2000" dirty="0"/>
              <a:t>Checks out application code and VectorCAST Project from SCM</a:t>
            </a:r>
          </a:p>
          <a:p>
            <a:pPr lvl="2"/>
            <a:r>
              <a:rPr lang="en-US" sz="2000" dirty="0"/>
              <a:t>Sets up environment for testing</a:t>
            </a:r>
          </a:p>
          <a:p>
            <a:pPr lvl="2"/>
            <a:r>
              <a:rPr lang="en-US" sz="2000" dirty="0"/>
              <a:t>Executes tests and reports results</a:t>
            </a:r>
          </a:p>
          <a:p>
            <a:pPr lvl="3"/>
            <a:r>
              <a:rPr lang="en-US" sz="1800" dirty="0"/>
              <a:t>Takes advantage of VectorCAST’s Change Based Testing</a:t>
            </a:r>
          </a:p>
          <a:p>
            <a:pPr>
              <a:buNone/>
            </a:pPr>
            <a:endParaRPr lang="en-US" sz="2000" dirty="0"/>
          </a:p>
          <a:p>
            <a:pPr>
              <a:buNone/>
            </a:pPr>
            <a:r>
              <a:rPr lang="en-US" sz="2000" dirty="0"/>
              <a:t>Two types of supported Jenkins jobs</a:t>
            </a:r>
          </a:p>
          <a:p>
            <a:pPr lvl="2"/>
            <a:r>
              <a:rPr lang="en-US" sz="2000" dirty="0"/>
              <a:t>Single job</a:t>
            </a:r>
          </a:p>
          <a:p>
            <a:pPr lvl="3"/>
            <a:r>
              <a:rPr lang="en-US" sz="1800" dirty="0"/>
              <a:t>Creates a single job to build and execute environments in VectorCAST Project.</a:t>
            </a:r>
          </a:p>
          <a:p>
            <a:pPr lvl="3"/>
            <a:r>
              <a:rPr lang="en-US" sz="1800" dirty="0"/>
              <a:t>Executed on one target computer</a:t>
            </a:r>
          </a:p>
          <a:p>
            <a:pPr lvl="2"/>
            <a:r>
              <a:rPr lang="en-US" sz="2000" dirty="0"/>
              <a:t>Pipeline job</a:t>
            </a:r>
          </a:p>
          <a:p>
            <a:pPr lvl="3"/>
            <a:r>
              <a:rPr lang="en-US" sz="1800" dirty="0"/>
              <a:t>Builds and executes all environments in a VectorCAST Project in parallel.</a:t>
            </a:r>
          </a:p>
          <a:p>
            <a:pPr lvl="3"/>
            <a:r>
              <a:rPr lang="en-US" sz="1800" dirty="0"/>
              <a:t>Speeds up test execution</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159579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Prerequisites for Jenkins Integration</a:t>
            </a:r>
          </a:p>
          <a:p>
            <a:pPr lvl="2"/>
            <a:r>
              <a:rPr lang="en-US" sz="1800" dirty="0"/>
              <a:t>VectorCAST must be installed on each Jenkins node performing the job.</a:t>
            </a:r>
          </a:p>
          <a:p>
            <a:pPr lvl="3"/>
            <a:r>
              <a:rPr lang="en-US" sz="1600" dirty="0"/>
              <a:t>Access to license server</a:t>
            </a:r>
          </a:p>
          <a:p>
            <a:pPr lvl="3"/>
            <a:r>
              <a:rPr lang="en-US" sz="1600" dirty="0"/>
              <a:t>Pipeline can consume more than one license</a:t>
            </a:r>
          </a:p>
          <a:p>
            <a:pPr lvl="2"/>
            <a:r>
              <a:rPr lang="en-US" sz="1800" dirty="0"/>
              <a:t>Application build tools must be installed on Jenkins node performing the job</a:t>
            </a:r>
          </a:p>
          <a:p>
            <a:pPr lvl="2"/>
            <a:r>
              <a:rPr lang="en-US" sz="1800" dirty="0"/>
              <a:t>Running tests on target</a:t>
            </a:r>
          </a:p>
          <a:p>
            <a:pPr lvl="3"/>
            <a:r>
              <a:rPr lang="en-US" sz="1600" dirty="0"/>
              <a:t>Flash programming tools must be installed</a:t>
            </a:r>
          </a:p>
          <a:p>
            <a:pPr lvl="3"/>
            <a:r>
              <a:rPr lang="en-US" sz="1600" dirty="0"/>
              <a:t>All necessary connections to target</a:t>
            </a:r>
          </a:p>
          <a:p>
            <a:pPr lvl="2"/>
            <a:r>
              <a:rPr lang="en-US" sz="1800" dirty="0"/>
              <a:t>Credentials for SCM and other tools</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562433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Creating a Single Job</a:t>
            </a:r>
          </a:p>
          <a:p>
            <a:pPr lvl="2"/>
            <a:r>
              <a:rPr lang="en-US" sz="1800" dirty="0"/>
              <a:t>Path to the VectorCAST Project</a:t>
            </a:r>
          </a:p>
          <a:p>
            <a:pPr lvl="3"/>
            <a:r>
              <a:rPr lang="en-US" sz="1600" dirty="0"/>
              <a:t>Relative to the SCM check-out root</a:t>
            </a:r>
          </a:p>
          <a:p>
            <a:pPr lvl="2"/>
            <a:r>
              <a:rPr lang="en-US" sz="1800" dirty="0"/>
              <a:t>Script commands</a:t>
            </a:r>
          </a:p>
          <a:p>
            <a:pPr lvl="3"/>
            <a:r>
              <a:rPr lang="en-US" sz="1600" dirty="0"/>
              <a:t>Call to setup_env.bat/sh</a:t>
            </a:r>
          </a:p>
          <a:p>
            <a:pPr lvl="2"/>
            <a:r>
              <a:rPr lang="en-US" sz="1800" dirty="0"/>
              <a:t>Optionally use reporting</a:t>
            </a:r>
          </a:p>
          <a:p>
            <a:pPr lvl="2"/>
            <a:r>
              <a:rPr lang="en-US" sz="1800" dirty="0"/>
              <a:t>SCM Integration</a:t>
            </a:r>
          </a:p>
          <a:p>
            <a:pPr lvl="3"/>
            <a:r>
              <a:rPr lang="en-US" sz="1600" dirty="0"/>
              <a:t>Repository URL</a:t>
            </a:r>
          </a:p>
          <a:p>
            <a:pPr lvl="3"/>
            <a:r>
              <a:rPr lang="en-US" sz="1600" dirty="0"/>
              <a:t>Credentials to access repository</a:t>
            </a:r>
          </a:p>
          <a:p>
            <a:pPr>
              <a:buNone/>
            </a:pPr>
            <a:endParaRPr lang="en-US" sz="16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68131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dirty="0"/>
              <a:t>Company Overview</a:t>
            </a:r>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support@&lt;CountryCode&gt;.vector.com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dirty="0">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394604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 Lab Work</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2F5BBC9-6ADF-4B80-A51D-684D01F07C7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FF64A64-09FF-42CF-B2E0-CA1B0571C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196459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Workflow Preparation</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Navigate to C:\VCAST\Workflow_Training\lua-5.3.5\vcast_working</a:t>
            </a:r>
          </a:p>
          <a:p>
            <a:pPr lvl="2"/>
            <a:r>
              <a:rPr lang="en-US" dirty="0"/>
              <a:t>Open setup_env.bat in your favorite text editor.</a:t>
            </a:r>
          </a:p>
          <a:p>
            <a:pPr lvl="2"/>
            <a:r>
              <a:rPr lang="en-US" dirty="0"/>
              <a:t>Locate “SET VECTORCAST_DIR=“</a:t>
            </a:r>
          </a:p>
          <a:p>
            <a:pPr lvl="3"/>
            <a:r>
              <a:rPr lang="en-US" dirty="0"/>
              <a:t>Insert the file path to your VectorCAST installation directory.</a:t>
            </a:r>
          </a:p>
          <a:p>
            <a:pPr lvl="2"/>
            <a:r>
              <a:rPr lang="en-US" dirty="0"/>
              <a:t>Locate “SET VECTOR_LICENSE_FILE=”</a:t>
            </a:r>
          </a:p>
          <a:p>
            <a:pPr lvl="3"/>
            <a:r>
              <a:rPr lang="en-US" dirty="0"/>
              <a:t>Insert the file path to your VectorCAST License file.</a:t>
            </a:r>
          </a:p>
          <a:p>
            <a:pPr lvl="2"/>
            <a:r>
              <a:rPr lang="en-US" dirty="0"/>
              <a:t>Locate “SET VCAST_SRC_BASE=%SETUP_DIR%\..\src” and update with a relative path to the source code base directory.</a:t>
            </a:r>
          </a:p>
          <a:p>
            <a:pPr lvl="3"/>
            <a:r>
              <a:rPr lang="en-US" dirty="0"/>
              <a:t>You should not have to change this.</a:t>
            </a:r>
          </a:p>
          <a:p>
            <a:pPr lvl="2"/>
            <a:r>
              <a:rPr lang="en-US" dirty="0"/>
              <a:t>Locate “SET MINGW_BASE_DIR=“ </a:t>
            </a:r>
          </a:p>
          <a:p>
            <a:pPr lvl="3"/>
            <a:r>
              <a:rPr lang="en-US" dirty="0"/>
              <a:t>Enter the file path to the base directory of MinGW.</a:t>
            </a:r>
          </a:p>
          <a:p>
            <a:pPr lvl="2"/>
            <a:r>
              <a:rPr lang="en-US" dirty="0"/>
              <a:t>Locate “SET MINGW_COMPILER_DIR=“. </a:t>
            </a:r>
          </a:p>
          <a:p>
            <a:pPr lvl="3"/>
            <a:r>
              <a:rPr lang="en-US" dirty="0"/>
              <a:t>Use the environment variable “MINGW_BASE_DIR” to set  the file path to the “gcc” binaries. </a:t>
            </a:r>
          </a:p>
          <a:p>
            <a:pPr lvl="2"/>
            <a:r>
              <a:rPr lang="en-US" dirty="0"/>
              <a:t>Locate “SET MINGW_MAKE_DIR=“. </a:t>
            </a:r>
          </a:p>
          <a:p>
            <a:pPr lvl="3"/>
            <a:r>
              <a:rPr lang="en-US" dirty="0"/>
              <a:t>Again use the environment variable “MINGW_BASE_DIR” to set the file path to the “make” binaries.</a:t>
            </a:r>
          </a:p>
          <a:p>
            <a:pPr lvl="2"/>
            <a:r>
              <a:rPr lang="en-US" dirty="0"/>
              <a:t>Add “MINGW_COMPILER_DIR” and “MINGW_MAKE_DIR” to the front of the default “PATH” environment variable.</a:t>
            </a:r>
          </a:p>
          <a:p>
            <a:pPr lvl="3"/>
            <a:r>
              <a:rPr lang="en-US" dirty="0"/>
              <a:t>Make sure that you add these variables before %VECTORCAST_DIR%”.</a:t>
            </a:r>
          </a:p>
          <a:p>
            <a:pPr lvl="3"/>
            <a:r>
              <a:rPr lang="en-US" dirty="0"/>
              <a:t>SET PATH=%MINGW_COMPILER_DIR%;%MINGW_MAKE_DIR%;%VECTORCAST_DIR%;%PATH%</a:t>
            </a:r>
          </a:p>
          <a:p>
            <a:pPr>
              <a:buNone/>
            </a:pPr>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2782714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Locate “ARM_COMPILER_DIR” and enter the location the ARM EABI binaries. Usually in the “bin” directory.</a:t>
            </a:r>
          </a:p>
          <a:p>
            <a:pPr lvl="2"/>
            <a:r>
              <a:rPr lang="en-US" dirty="0"/>
              <a:t>Locate “TRACE32_SIMULATOR_DIR” and enter the directory to the TRACE 32 installation.</a:t>
            </a:r>
          </a:p>
          <a:p>
            <a:pPr lvl="2"/>
            <a:r>
              <a:rPr lang="en-US" dirty="0"/>
              <a:t>Add “TRACE32_SIMULATOR_DIR”, “ARM_COMPILER_DIR”, “MINGW_COMPILER_DIR” and “MINGW_MAKE_DIR” to the front of the default “PATH” environment variable.</a:t>
            </a:r>
          </a:p>
          <a:p>
            <a:pPr lvl="3"/>
            <a:r>
              <a:rPr lang="en-US" dirty="0"/>
              <a:t>Make sure that you add these variables before %VECTORCAST_DIR%”.</a:t>
            </a:r>
          </a:p>
          <a:p>
            <a:pPr marL="252000" lvl="2" indent="0">
              <a:buNone/>
            </a:pPr>
            <a:endParaRPr lang="en-US" dirty="0"/>
          </a:p>
          <a:p>
            <a:pPr marL="252000" lvl="2" indent="0">
              <a:buNone/>
            </a:pPr>
            <a:r>
              <a:rPr lang="en-US" b="1" dirty="0"/>
              <a:t>*** See screen shot on the next page. ***</a:t>
            </a:r>
          </a:p>
          <a:p>
            <a:pPr lvl="2"/>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 Continued</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111610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Your setup_env.bat file should look something like this.</a:t>
            </a:r>
          </a:p>
          <a:p>
            <a:pPr lvl="3"/>
            <a:r>
              <a:rPr lang="en-US" dirty="0"/>
              <a:t>Note the default PATH environment variable.</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pic>
        <p:nvPicPr>
          <p:cNvPr id="5" name="Picture 4">
            <a:extLst>
              <a:ext uri="{FF2B5EF4-FFF2-40B4-BE49-F238E27FC236}">
                <a16:creationId xmlns:a16="http://schemas.microsoft.com/office/drawing/2014/main" id="{69FA2B3D-8F59-4F6C-ADAC-1AFAA72558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5161" y="1871636"/>
            <a:ext cx="4641677" cy="4356364"/>
          </a:xfrm>
          <a:prstGeom prst="rect">
            <a:avLst/>
          </a:prstGeom>
        </p:spPr>
      </p:pic>
    </p:spTree>
    <p:extLst>
      <p:ext uri="{BB962C8B-B14F-4D97-AF65-F5344CB8AC3E}">
        <p14:creationId xmlns:p14="http://schemas.microsoft.com/office/powerpoint/2010/main" val="984173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buNone/>
            </a:pPr>
            <a:r>
              <a:rPr lang="en-US" dirty="0"/>
              <a:t>Next, we are going to check that the environment variables were set correctly.</a:t>
            </a:r>
          </a:p>
          <a:p>
            <a:pPr lvl="2"/>
            <a:r>
              <a:rPr lang="en-US" dirty="0"/>
              <a:t>Navigate to the “vcast_working” directory and execute Start_VectorCAST.bat. </a:t>
            </a:r>
          </a:p>
          <a:p>
            <a:pPr lvl="2"/>
            <a:r>
              <a:rPr lang="en-US" dirty="0"/>
              <a:t>After VectorCAST opens click on Help-&gt;Available Licenses.</a:t>
            </a:r>
          </a:p>
          <a:p>
            <a:pPr lvl="3"/>
            <a:r>
              <a:rPr lang="en-US" dirty="0"/>
              <a:t>Look for VECTOR_LICENSE_FILE. The correct file path should be displayed in the window.</a:t>
            </a:r>
          </a:p>
          <a:p>
            <a:pPr lvl="2"/>
            <a:r>
              <a:rPr lang="en-US" dirty="0"/>
              <a:t>Select Tools-&gt;Custom Tools-&gt;Command Prompt</a:t>
            </a:r>
          </a:p>
          <a:p>
            <a:pPr lvl="3"/>
            <a:r>
              <a:rPr lang="en-US" dirty="0"/>
              <a:t>Alternatively select the Command Prompt button on the tool bar.</a:t>
            </a:r>
          </a:p>
          <a:p>
            <a:pPr lvl="2"/>
            <a:r>
              <a:rPr lang="en-US" dirty="0"/>
              <a:t>Change directories using the environment variables to test that the file paths are correct.</a:t>
            </a:r>
          </a:p>
          <a:p>
            <a:pPr lvl="3"/>
            <a:r>
              <a:rPr lang="en-US" dirty="0"/>
              <a:t>Enter “cd %MINGW_BASE_DIR%”. </a:t>
            </a:r>
          </a:p>
          <a:p>
            <a:pPr lvl="3"/>
            <a:r>
              <a:rPr lang="en-US" dirty="0"/>
              <a:t>The command prompt should change to the correct directory.</a:t>
            </a:r>
          </a:p>
          <a:p>
            <a:pPr lvl="3"/>
            <a:r>
              <a:rPr lang="en-US" dirty="0"/>
              <a:t>Do the same for MINGW_COMPILER_DIR, MINGW_MAKE_DIR and VECTORCAST_DIR.</a:t>
            </a:r>
          </a:p>
          <a:p>
            <a:pPr lvl="2"/>
            <a:r>
              <a:rPr lang="en-US" dirty="0"/>
              <a:t>Ensure that the default PATH environment variable was set correctly.</a:t>
            </a:r>
          </a:p>
          <a:p>
            <a:pPr lvl="3"/>
            <a:r>
              <a:rPr lang="en-US" dirty="0"/>
              <a:t>Enter “set” at the command prompt (see next page for screen shot).</a:t>
            </a:r>
          </a:p>
          <a:p>
            <a:pPr lvl="4"/>
            <a:r>
              <a:rPr lang="en-US" dirty="0"/>
              <a:t>Examine the default “PATH” variable and confirm that the paths to the MinGW compiler and “make” directories exist at the beginning.</a:t>
            </a:r>
          </a:p>
          <a:p>
            <a:pPr lvl="3"/>
            <a:r>
              <a:rPr lang="en-US" dirty="0"/>
              <a:t>Enter “gcc –v” to display the version of gcc that is installed in the MinGW installation dir.</a:t>
            </a:r>
          </a:p>
          <a:p>
            <a:pPr lvl="4"/>
            <a:r>
              <a:rPr lang="en-US" dirty="0"/>
              <a:t>Make a note of what version of gcc is being used. We will need the version number in other labs.</a:t>
            </a:r>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Test Environment Variables</a:t>
            </a:r>
          </a:p>
        </p:txBody>
      </p:sp>
      <p:sp>
        <p:nvSpPr>
          <p:cNvPr id="3" name="Title 2"/>
          <p:cNvSpPr>
            <a:spLocks noGrp="1"/>
          </p:cNvSpPr>
          <p:nvPr>
            <p:ph type="title"/>
          </p:nvPr>
        </p:nvSpPr>
        <p:spPr>
          <a:xfrm>
            <a:off x="666000" y="175800"/>
            <a:ext cx="8946000" cy="288000"/>
          </a:xfrm>
        </p:spPr>
        <p:txBody>
          <a:bodyPr/>
          <a:lstStyle/>
          <a:p>
            <a:r>
              <a:rPr lang="en-US" dirty="0"/>
              <a:t>Lab: Workflow Preparation</a:t>
            </a:r>
          </a:p>
        </p:txBody>
      </p:sp>
    </p:spTree>
    <p:extLst>
      <p:ext uri="{BB962C8B-B14F-4D97-AF65-F5344CB8AC3E}">
        <p14:creationId xmlns:p14="http://schemas.microsoft.com/office/powerpoint/2010/main" val="852901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E373A624-33F0-4BAE-8267-D2C2457031D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3030136" y="1533437"/>
            <a:ext cx="6144426" cy="4673775"/>
          </a:xfrm>
          <a:prstGeom prst="rect">
            <a:avLst/>
          </a:prstGeom>
        </p:spPr>
      </p:pic>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Screenshot of Environment Variables</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452627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vcshell.db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6863323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Open a command prompt from VectorCAST and create a directory in “vcast_working” named “MinGW_Template”</a:t>
            </a:r>
          </a:p>
          <a:p>
            <a:pPr lvl="3"/>
            <a:r>
              <a:rPr lang="en-US" sz="1200" dirty="0"/>
              <a:t>mkdir MinGW_Template</a:t>
            </a:r>
          </a:p>
          <a:p>
            <a:pPr lvl="1">
              <a:buClr>
                <a:srgbClr val="000000"/>
              </a:buClr>
              <a:buSzPct val="100000"/>
              <a:buFont typeface="+mj-lt"/>
              <a:buAutoNum type="arabicPeriod"/>
            </a:pPr>
            <a:r>
              <a:rPr lang="en-US" sz="1400" dirty="0"/>
              <a:t>In VectorCAST change the working directory to the MinGW_Template directory.</a:t>
            </a:r>
          </a:p>
          <a:p>
            <a:pPr lvl="3"/>
            <a:r>
              <a:rPr lang="en-US" sz="1200" dirty="0"/>
              <a:t>File-&gt;Set Working Directory</a:t>
            </a:r>
          </a:p>
          <a:p>
            <a:pPr lvl="1">
              <a:buClr>
                <a:srgbClr val="000000"/>
              </a:buClr>
              <a:buSzPct val="100000"/>
              <a:buFont typeface="+mj-lt"/>
              <a:buAutoNum type="arabicPeriod"/>
            </a:pPr>
            <a:r>
              <a:rPr lang="en-US" sz="1400" dirty="0"/>
              <a:t>Preprocess, Compiler and Linker Commands</a:t>
            </a:r>
          </a:p>
          <a:p>
            <a:pPr lvl="3"/>
            <a:r>
              <a:rPr lang="en-US" sz="1200" dirty="0"/>
              <a:t>File-&gt;New-&gt;C/C++ Unit Test Environment to open the Environment Creation wizard.</a:t>
            </a:r>
          </a:p>
          <a:p>
            <a:pPr lvl="3"/>
            <a:r>
              <a:rPr lang="en-US" sz="1200" dirty="0"/>
              <a:t>Click on the Compilers button and select GNU Native-&gt;9.2-&gt;C (If using a different version of MinGW select the appropriate version).</a:t>
            </a:r>
          </a:p>
          <a:p>
            <a:pPr lvl="3"/>
            <a:r>
              <a:rPr lang="en-US" sz="1200" dirty="0"/>
              <a:t>From the command prompt navigate to the SupportFiles folder and get the compile and linker command for source file lapi.c from the vcshell database. </a:t>
            </a:r>
            <a:r>
              <a:rPr lang="en-US" sz="1200" b="1" dirty="0"/>
              <a:t>Note: Paste these commands into a text document for use in later steps.</a:t>
            </a:r>
          </a:p>
          <a:p>
            <a:pPr lvl="4"/>
            <a:r>
              <a:rPr lang="en-US" sz="1200" dirty="0"/>
              <a:t>vcdb --cmd-verb=gcc.exe --file=lapi.c getcommand</a:t>
            </a:r>
          </a:p>
          <a:p>
            <a:pPr lvl="4"/>
            <a:r>
              <a:rPr lang="en-US" sz="1200" dirty="0"/>
              <a:t>vcdb --cmd-verb=gcc.exe getlinkcmd</a:t>
            </a:r>
          </a:p>
          <a:p>
            <a:pPr marL="639450" lvl="3" indent="-171450"/>
            <a:r>
              <a:rPr lang="en-US" sz="1200" dirty="0"/>
              <a:t>Copy the compile command for lapi.c from the command prompt.</a:t>
            </a:r>
          </a:p>
          <a:p>
            <a:pPr marL="855450" lvl="4" indent="-171450"/>
            <a:r>
              <a:rPr lang="en-US" sz="1200" dirty="0"/>
              <a:t>Highlight the command, right click on the title bar and select Edit-&gt;Copy</a:t>
            </a:r>
          </a:p>
          <a:p>
            <a:pPr marL="639450" lvl="3" indent="-171450"/>
            <a:r>
              <a:rPr lang="en-US" sz="1200" dirty="0"/>
              <a:t>In the Environment Creation wizard click on Parse Command Line and paste the command for lapi.c and click on the Parse button.</a:t>
            </a:r>
          </a:p>
          <a:p>
            <a:pPr marL="855450" lvl="4" indent="-171450"/>
            <a:r>
              <a:rPr lang="en-US" sz="1200" dirty="0"/>
              <a:t>You should see “LUA_COMPAT_5_2” in the “Defines” list. The “Includes” list should be empty.</a:t>
            </a:r>
          </a:p>
          <a:p>
            <a:pPr marL="639450" lvl="3" indent="-171450"/>
            <a:r>
              <a:rPr lang="en-US" sz="1200" dirty="0"/>
              <a:t>Extract the compiler flags from the lapi.c compile command and enter them in the Preprocessor and Compiler command.</a:t>
            </a:r>
          </a:p>
          <a:p>
            <a:pPr marL="855450" lvl="4" indent="-171450"/>
            <a:r>
              <a:rPr lang="en-US" sz="1200" dirty="0"/>
              <a:t>Flags: -std=gnu99 -O2 -Wall –Wextra</a:t>
            </a:r>
          </a:p>
          <a:p>
            <a:pPr marL="639450" lvl="3" indent="-171450"/>
            <a:r>
              <a:rPr lang="en-US" sz="1200" dirty="0"/>
              <a:t>Extract the linker commands from the link command and enter them on the Linker/Debug tab under Linker options</a:t>
            </a:r>
          </a:p>
          <a:p>
            <a:pPr marL="855450" lvl="4" indent="-171450"/>
            <a:r>
              <a:rPr lang="en-US" sz="1200" dirty="0"/>
              <a:t>Linker Command: -std=gnu99</a:t>
            </a:r>
          </a:p>
          <a:p>
            <a:pPr marL="855450" lvl="4" indent="-171450"/>
            <a:r>
              <a:rPr lang="en-US" sz="1200" dirty="0"/>
              <a:t>Linker Options: -lm</a:t>
            </a:r>
          </a:p>
          <a:p>
            <a:pPr marL="639450" lvl="3" indent="-171450"/>
            <a:r>
              <a:rPr lang="en-US" sz="1200" dirty="0"/>
              <a:t>Click “Next"</a:t>
            </a:r>
          </a:p>
          <a:p>
            <a:pPr marL="855450" lvl="4" indent="-171450"/>
            <a:endParaRPr lang="en-US" sz="1200" dirty="0"/>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MinGW Template Environment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680480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1_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vecDocumentType_0 xmlns="82ea2ca9-841d-4674-b1fa-c50b97dac731">
      <Terms xmlns="http://schemas.microsoft.com/office/infopath/2007/PartnerControls"/>
    </vecDocumentType_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managed Document" ma:contentTypeID="0x010100A18D8A7B40654D9DA1C5674743D516100051F41DDC0DD84CE99A5125D646E366860060C76208A73DF740BBA4AEE7F171E319" ma:contentTypeVersion="34" ma:contentTypeDescription="Content Type for unmanaged documents" ma:contentTypeScope="" ma:versionID="3bfa8cb1398a69c8185554298b3cf567">
  <xsd:schema xmlns:xsd="http://www.w3.org/2001/XMLSchema" xmlns:xs="http://www.w3.org/2001/XMLSchema" xmlns:p="http://schemas.microsoft.com/office/2006/metadata/properties" xmlns:ns3="82ea2ca9-841d-4674-b1fa-c50b97dac731" targetNamespace="http://schemas.microsoft.com/office/2006/metadata/properties" ma:root="true" ma:fieldsID="5b763298b1c7c0f56531f695699ccde1" ns3:_="">
    <xsd:import namespace="82ea2ca9-841d-4674-b1fa-c50b97dac731"/>
    <xsd:element name="properties">
      <xsd:complexType>
        <xsd:sequence>
          <xsd:element name="documentManagement">
            <xsd:complexType>
              <xsd:all>
                <xsd:element ref="ns3:vecDocumentType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a2ca9-841d-4674-b1fa-c50b97dac731" elementFormDefault="qualified">
    <xsd:import namespace="http://schemas.microsoft.com/office/2006/documentManagement/types"/>
    <xsd:import namespace="http://schemas.microsoft.com/office/infopath/2007/PartnerControls"/>
    <xsd:element name="vecDocumentType_0" ma:index="11" nillable="true" ma:taxonomy="true" ma:internalName="vecDocumentType_0" ma:taxonomyFieldName="vecDocumentType" ma:displayName="Document Type" ma:fieldId="{66bacd0a-4b8e-440d-b650-7e8603f454a7}" ma:sspId="0114c4ad-adf5-4b85-8bd9-0564e81e12be" ma:termSetId="f2e4040f-7ffd-4fe6-b870-c54bd8a120b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0"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8"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Props1.xml><?xml version="1.0" encoding="utf-8"?>
<ds:datastoreItem xmlns:ds="http://schemas.openxmlformats.org/officeDocument/2006/customXml" ds:itemID="{0D60AA9A-BEE5-41F7-824E-D50F195F9203}">
  <ds:schemaRef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82ea2ca9-841d-4674-b1fa-c50b97dac731"/>
    <ds:schemaRef ds:uri="http://www.w3.org/XML/1998/namespace"/>
    <ds:schemaRef ds:uri="http://purl.org/dc/dcmitype/"/>
  </ds:schemaRefs>
</ds:datastoreItem>
</file>

<file path=customXml/itemProps2.xml><?xml version="1.0" encoding="utf-8"?>
<ds:datastoreItem xmlns:ds="http://schemas.openxmlformats.org/officeDocument/2006/customXml" ds:itemID="{A2C5B0B8-2940-4B7A-A11A-783593AEAA33}">
  <ds:schemaRefs>
    <ds:schemaRef ds:uri="http://schemas.microsoft.com/sharepoint/v3/contenttype/forms"/>
  </ds:schemaRefs>
</ds:datastoreItem>
</file>

<file path=customXml/itemProps3.xml><?xml version="1.0" encoding="utf-8"?>
<ds:datastoreItem xmlns:ds="http://schemas.openxmlformats.org/officeDocument/2006/customXml" ds:itemID="{A94FA24B-61D3-4908-8AE1-B7E149B7AB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a2ca9-841d-4674-b1fa-c50b97dac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10972</Words>
  <Application>Microsoft Office PowerPoint</Application>
  <PresentationFormat>Widescreen</PresentationFormat>
  <Paragraphs>1421</Paragraphs>
  <Slides>113</Slides>
  <Notes>113</Notes>
  <HiddenSlides>2</HiddenSlides>
  <MMClips>0</MMClips>
  <ScaleCrop>false</ScaleCrop>
  <HeadingPairs>
    <vt:vector size="8" baseType="variant">
      <vt:variant>
        <vt:lpstr>Fonts Used</vt:lpstr>
      </vt:variant>
      <vt:variant>
        <vt:i4>9</vt:i4>
      </vt:variant>
      <vt:variant>
        <vt:lpstr>Theme</vt:lpstr>
      </vt:variant>
      <vt:variant>
        <vt:i4>2</vt:i4>
      </vt:variant>
      <vt:variant>
        <vt:lpstr>Slide Titles</vt:lpstr>
      </vt:variant>
      <vt:variant>
        <vt:i4>113</vt:i4>
      </vt:variant>
      <vt:variant>
        <vt:lpstr>Custom Shows</vt:lpstr>
      </vt:variant>
      <vt:variant>
        <vt:i4>50</vt:i4>
      </vt:variant>
    </vt:vector>
  </HeadingPairs>
  <TitlesOfParts>
    <vt:vector size="174" baseType="lpstr">
      <vt:lpstr>Arial</vt:lpstr>
      <vt:lpstr>Arial Black</vt:lpstr>
      <vt:lpstr>Calibri</vt:lpstr>
      <vt:lpstr>Calibri Light</vt:lpstr>
      <vt:lpstr>Mark Pro for Vector</vt:lpstr>
      <vt:lpstr>Times New Roman</vt:lpstr>
      <vt:lpstr>Verdana</vt:lpstr>
      <vt:lpstr>Wingdings</vt:lpstr>
      <vt:lpstr>Wingdings 3</vt:lpstr>
      <vt:lpstr>Vector_Template_Widescreen</vt:lpstr>
      <vt:lpstr>1_Vector_Template_Widescreen</vt:lpstr>
      <vt:lpstr>Software Test Automation for High Quality Software</vt:lpstr>
      <vt:lpstr>Company Overview</vt:lpstr>
      <vt:lpstr>Company Overview</vt:lpstr>
      <vt:lpstr>Company Overview</vt:lpstr>
      <vt:lpstr>Company Overview</vt:lpstr>
      <vt:lpstr>Company Overview</vt:lpstr>
      <vt:lpstr>Company Overview</vt:lpstr>
      <vt:lpstr>Company Overview</vt:lpstr>
      <vt:lpstr>Company Overview</vt:lpstr>
      <vt:lpstr>VectorCAST</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PowerPoint Presentation</vt:lpstr>
      <vt:lpstr>VectorCAST Workflow Overview</vt:lpstr>
      <vt:lpstr>VectorCAST Workflow Overview</vt:lpstr>
      <vt:lpstr>VectorCAST Workflow Overview</vt:lpstr>
      <vt:lpstr>VectorCAST Workflow Overview</vt:lpstr>
      <vt:lpstr>VectorCAST Workflow Overview</vt:lpstr>
      <vt:lpstr>Software Test Automation for High Quality Software</vt:lpstr>
      <vt:lpstr>Training Modules</vt:lpstr>
      <vt:lpstr>PowerPoint Presentation</vt:lpstr>
      <vt:lpstr>Software Test Automation for High Quality Software</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Software Test Automation for High Quality Software</vt:lpstr>
      <vt:lpstr>Lecture: Workflow Preparation</vt:lpstr>
      <vt:lpstr>Lecture: Workflow Preparation</vt:lpstr>
      <vt:lpstr>Software Test Automation for High Quality Software</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Software Test Automation for High Quality Software</vt:lpstr>
      <vt:lpstr>Software Test Automation for High Quality Software</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Configuration Management</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Continuous Integration</vt:lpstr>
      <vt:lpstr>Lecture: Continuous Integration</vt:lpstr>
      <vt:lpstr>Lecture: Continuous Integration</vt:lpstr>
      <vt:lpstr>Lecture: Continuous Integration</vt:lpstr>
      <vt:lpstr>Software Test Automation for High Quality Software</vt:lpstr>
      <vt:lpstr>Software Test Automation for High Quality Software</vt:lpstr>
      <vt:lpstr>Lab: Workflow Preparation</vt:lpstr>
      <vt:lpstr>Lab: Workflow Preparation</vt:lpstr>
      <vt:lpstr>Lab: Workflow Preparation</vt:lpstr>
      <vt:lpstr>Lab: Workflow Preparation</vt:lpstr>
      <vt:lpstr>Lab: Workflow Preparation</vt:lpstr>
      <vt:lpstr>Lab: Workflow Preparation</vt:lpstr>
      <vt:lpstr>Software Test Automation for High Quality Software</vt:lpstr>
      <vt:lpstr>Lab:  Unit Test Workflow</vt:lpstr>
      <vt:lpstr>Lab:  Unit Test Workflow</vt:lpstr>
      <vt:lpstr>Lab:  Unit Test Workflow</vt:lpstr>
      <vt:lpstr>Lab:  Unit Test Workflow</vt:lpstr>
      <vt:lpstr>Lab:  Unit Test Workflow</vt:lpstr>
      <vt:lpstr>Lab:  Unit Test Workflow</vt:lpstr>
      <vt:lpstr>Software Test Automation for High Quality Software</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Workflow Preparation</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Loughlin, James</cp:lastModifiedBy>
  <cp:revision>1017</cp:revision>
  <cp:lastPrinted>2020-03-20T13:52:24Z</cp:lastPrinted>
  <dcterms:created xsi:type="dcterms:W3CDTF">2018-03-09T12:40:02Z</dcterms:created>
  <dcterms:modified xsi:type="dcterms:W3CDTF">2020-09-11T15:30:44Z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0x010100A18D8A7B40654D9DA1C5674743D516100051F41DDC0DD84CE99A5125D646E366860060C76208A73DF740BBA4AEE7F171E319</vt:lpwstr>
  </property>
  <property fmtid="{D5CDD505-2E9C-101B-9397-08002B2CF9AE}" pid="14" name="vecStatus">
    <vt:lpwstr>Draft</vt:lpwstr>
  </property>
  <property fmtid="{D5CDD505-2E9C-101B-9397-08002B2CF9AE}" pid="15" name="vecDocumentVersion">
    <vt:lpwstr>0.0</vt:lpwstr>
  </property>
  <property fmtid="{D5CDD505-2E9C-101B-9397-08002B2CF9AE}" pid="16" name="vecVersionDate">
    <vt:filetime>2020-06-04T04:00:00Z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